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21"/>
  </p:notesMasterIdLst>
  <p:handoutMasterIdLst>
    <p:handoutMasterId r:id="rId22"/>
  </p:handoutMasterIdLst>
  <p:sldIdLst>
    <p:sldId id="259" r:id="rId2"/>
    <p:sldId id="256" r:id="rId3"/>
    <p:sldId id="257" r:id="rId4"/>
    <p:sldId id="267" r:id="rId5"/>
    <p:sldId id="268" r:id="rId6"/>
    <p:sldId id="269" r:id="rId7"/>
    <p:sldId id="270" r:id="rId8"/>
    <p:sldId id="271" r:id="rId9"/>
    <p:sldId id="273" r:id="rId10"/>
    <p:sldId id="272" r:id="rId11"/>
    <p:sldId id="274" r:id="rId12"/>
    <p:sldId id="275" r:id="rId13"/>
    <p:sldId id="276" r:id="rId14"/>
    <p:sldId id="277" r:id="rId15"/>
    <p:sldId id="264" r:id="rId16"/>
    <p:sldId id="265" r:id="rId17"/>
    <p:sldId id="279" r:id="rId18"/>
    <p:sldId id="278" r:id="rId19"/>
    <p:sldId id="261" r:id="rId20"/>
  </p:sldIdLst>
  <p:sldSz cx="12192000" cy="6858000"/>
  <p:notesSz cx="6858000" cy="9144000"/>
  <p:defaultTextStyle>
    <a:defPPr>
      <a:defRPr lang="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C9CE0A-5B48-4E4E-4B3A-D6A6DDC4203E}" name="Emily Nevitt" initials="EN" userId="S::emily@stats4sd.org::91a46551-6903-40e9-a611-a22bbfed6c58" providerId="AD"/>
  <p188:author id="{650ED6DE-B53D-4AAF-BC06-54FBDECF0885}" name="Poole, Jane (ILRI)" initials="JP" userId="S::J.POOLE@cgiar.org::7b932db4-3011-4ad4-8ec2-45cbdeb888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 autoAdjust="0"/>
    <p:restoredTop sz="87619" autoAdjust="0"/>
  </p:normalViewPr>
  <p:slideViewPr>
    <p:cSldViewPr snapToGrid="0" snapToObjects="1">
      <p:cViewPr varScale="1">
        <p:scale>
          <a:sx n="76" d="100"/>
          <a:sy n="76" d="100"/>
        </p:scale>
        <p:origin x="12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67E71E-686C-174D-8B70-9A0CE74AF6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36664-D617-9B47-BC89-4F325D7E82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499A1-5F0C-FC4C-AC0D-831223B2703B}" type="datetimeFigureOut">
              <a:rPr lang="en-GB" smtClean="0"/>
              <a:t>26/07/2023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BB0D7-3D7C-1B45-9654-E3855B1B25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AD0CD-00B3-6542-9269-91784A15F9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7C348-898D-EC4D-AA51-7AEB92EDD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4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DA37D-A6CA-44DA-95E3-0C233DA4AA9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C5FE5-D78F-457B-9F36-527A9A28C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9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33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Changement vers 14h35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19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Changement vers 15h38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73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Changement vers 16h50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97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Passez à cela vers 17h45 (et la diapositive suivante peut-être 20 secondes plus tard car la discussion se déroule entre les deux)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12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3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Dès le début…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4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Début vers 01h38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Changer vers 01:49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89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Changer vers 02:47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60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Changement vers 04h25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61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Changement vers 06h50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9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Changement vers 08h15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26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" dirty="0"/>
              <a:t>Changement vers 12h30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4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4sd.org/resources" TargetMode="External"/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98632-6E9B-724A-BE33-B8B085B90770}"/>
              </a:ext>
            </a:extLst>
          </p:cNvPr>
          <p:cNvSpPr/>
          <p:nvPr/>
        </p:nvSpPr>
        <p:spPr>
          <a:xfrm>
            <a:off x="3525332" y="-1"/>
            <a:ext cx="8666668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807B2B-D8AF-CC43-9621-80DA46E64D20}"/>
              </a:ext>
            </a:extLst>
          </p:cNvPr>
          <p:cNvSpPr txBox="1"/>
          <p:nvPr/>
        </p:nvSpPr>
        <p:spPr>
          <a:xfrm>
            <a:off x="3919528" y="6340134"/>
            <a:ext cx="422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7BF755-AB1A-BE42-8293-A5716BD29FE5}"/>
              </a:ext>
            </a:extLst>
          </p:cNvPr>
          <p:cNvCxnSpPr>
            <a:cxnSpLocks/>
          </p:cNvCxnSpPr>
          <p:nvPr/>
        </p:nvCxnSpPr>
        <p:spPr>
          <a:xfrm flipH="1">
            <a:off x="4176661" y="3988353"/>
            <a:ext cx="1456696" cy="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AF42-10B0-9A48-9571-3C829913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7863" y="6244659"/>
            <a:ext cx="2090738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1FD96B-0733-A745-B2F3-D83FFA10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855" y="1668339"/>
            <a:ext cx="7662983" cy="2141463"/>
          </a:xfrm>
          <a:ln>
            <a:noFill/>
          </a:ln>
        </p:spPr>
        <p:txBody>
          <a:bodyPr anchor="b" anchorCtr="0">
            <a:normAutofit/>
          </a:bodyPr>
          <a:lstStyle>
            <a:lvl1pPr>
              <a:defRPr lang="en-US" sz="60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BC9B6C1-E06A-CF4D-86E9-868F84120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2357" y="4504573"/>
            <a:ext cx="7662983" cy="1242769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06FF0-D8F7-CE48-9579-8FD21B555F7D}"/>
              </a:ext>
            </a:extLst>
          </p:cNvPr>
          <p:cNvSpPr txBox="1"/>
          <p:nvPr/>
        </p:nvSpPr>
        <p:spPr>
          <a:xfrm>
            <a:off x="8905462" y="5879267"/>
            <a:ext cx="299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327294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EDE9A2-F659-734E-80DD-3E9217476162}"/>
              </a:ext>
            </a:extLst>
          </p:cNvPr>
          <p:cNvSpPr/>
          <p:nvPr/>
        </p:nvSpPr>
        <p:spPr>
          <a:xfrm>
            <a:off x="4284570" y="0"/>
            <a:ext cx="790742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B1DC-6323-2C4F-9C96-B852C977B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440827"/>
            <a:ext cx="6528816" cy="5654241"/>
          </a:xfrm>
        </p:spPr>
        <p:txBody>
          <a:bodyPr lIns="90000" anchor="ctr"/>
          <a:lstStyle>
            <a:lvl1pPr marL="342900" indent="-342900">
              <a:lnSpc>
                <a:spcPct val="11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2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0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60B29-20B8-5F40-90F6-9F7CD8AD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82896" y="6105480"/>
            <a:ext cx="2061601" cy="375537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98B9E-187C-0641-86A2-374CB624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4497" y="6105480"/>
            <a:ext cx="399366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EDD09-6B66-974C-8395-7A9D9B58C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65" y="6105480"/>
            <a:ext cx="94709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F6A9EA-C2A7-7643-BEFA-B69BDBBB7604}"/>
              </a:ext>
            </a:extLst>
          </p:cNvPr>
          <p:cNvSpPr/>
          <p:nvPr/>
        </p:nvSpPr>
        <p:spPr>
          <a:xfrm>
            <a:off x="-8461" y="0"/>
            <a:ext cx="429303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A3F56-6D27-1E48-8A26-B8A29496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440827"/>
            <a:ext cx="3576792" cy="5287670"/>
          </a:xfrm>
        </p:spPr>
        <p:txBody>
          <a:bodyPr lIns="90000" tIns="46800" anchor="ctr" anchorCtr="0">
            <a:norm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04DB0E-FA05-1849-9B17-1ADEB1E65A51}"/>
              </a:ext>
            </a:extLst>
          </p:cNvPr>
          <p:cNvSpPr txBox="1"/>
          <p:nvPr/>
        </p:nvSpPr>
        <p:spPr>
          <a:xfrm>
            <a:off x="1794974" y="5981462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11449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/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1A2B92-027D-F549-8DC7-6258F32BA707}"/>
              </a:ext>
            </a:extLst>
          </p:cNvPr>
          <p:cNvSpPr/>
          <p:nvPr/>
        </p:nvSpPr>
        <p:spPr>
          <a:xfrm>
            <a:off x="-8461" y="0"/>
            <a:ext cx="12200461" cy="52908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6C637-2CA2-9949-A9E1-2B55B6953881}"/>
              </a:ext>
            </a:extLst>
          </p:cNvPr>
          <p:cNvSpPr/>
          <p:nvPr/>
        </p:nvSpPr>
        <p:spPr>
          <a:xfrm>
            <a:off x="-8461" y="1236458"/>
            <a:ext cx="12200461" cy="56215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1674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46D6E-F249-794B-9469-535E1F952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1" y="1582034"/>
            <a:ext cx="11355064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680E4-47F0-B04B-8CFD-4DC7948C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671" y="6297757"/>
            <a:ext cx="2319338" cy="365125"/>
          </a:xfrm>
        </p:spPr>
        <p:txBody>
          <a:bodyPr anchor="b"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99D2B-89B6-394F-87B5-671C3DF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2607" y="6297757"/>
            <a:ext cx="3479007" cy="365125"/>
          </a:xfrm>
        </p:spPr>
        <p:txBody>
          <a:bodyPr anchor="b"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2DE6-CD2C-0E43-BF69-7B8CF8E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3213" y="6297757"/>
            <a:ext cx="2319338" cy="365125"/>
          </a:xfrm>
        </p:spPr>
        <p:txBody>
          <a:bodyPr anchor="b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6D1C9-5344-7049-9AB9-81143B58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0" y="131133"/>
            <a:ext cx="11355063" cy="11053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AD5118-030E-3B47-8E35-A2FD36F48A18}"/>
              </a:ext>
            </a:extLst>
          </p:cNvPr>
          <p:cNvSpPr txBox="1"/>
          <p:nvPr/>
        </p:nvSpPr>
        <p:spPr>
          <a:xfrm>
            <a:off x="10386298" y="6252845"/>
            <a:ext cx="16466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74684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1A2B92-027D-F549-8DC7-6258F32BA707}"/>
              </a:ext>
            </a:extLst>
          </p:cNvPr>
          <p:cNvSpPr/>
          <p:nvPr/>
        </p:nvSpPr>
        <p:spPr>
          <a:xfrm>
            <a:off x="-8461" y="-12272"/>
            <a:ext cx="12200461" cy="52908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6C637-2CA2-9949-A9E1-2B55B6953881}"/>
              </a:ext>
            </a:extLst>
          </p:cNvPr>
          <p:cNvSpPr/>
          <p:nvPr/>
        </p:nvSpPr>
        <p:spPr>
          <a:xfrm>
            <a:off x="-8461" y="1236458"/>
            <a:ext cx="12200461" cy="56215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1674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46D6E-F249-794B-9469-535E1F952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680E4-47F0-B04B-8CFD-4DC7948C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671" y="6297757"/>
            <a:ext cx="2319338" cy="365125"/>
          </a:xfrm>
        </p:spPr>
        <p:txBody>
          <a:bodyPr anchor="b"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99D2B-89B6-394F-87B5-671C3DF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2607" y="6297757"/>
            <a:ext cx="3479007" cy="365125"/>
          </a:xfrm>
        </p:spPr>
        <p:txBody>
          <a:bodyPr anchor="b"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2DE6-CD2C-0E43-BF69-7B8CF8E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3213" y="6297757"/>
            <a:ext cx="2319338" cy="365125"/>
          </a:xfrm>
        </p:spPr>
        <p:txBody>
          <a:bodyPr anchor="b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6D1C9-5344-7049-9AB9-81143B58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0" y="131133"/>
            <a:ext cx="11355063" cy="11053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4901950-5B56-9B4B-9196-414187BDEB9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1835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842E2-371D-1F4B-9B94-400F9A7D55C1}"/>
              </a:ext>
            </a:extLst>
          </p:cNvPr>
          <p:cNvSpPr txBox="1"/>
          <p:nvPr/>
        </p:nvSpPr>
        <p:spPr>
          <a:xfrm>
            <a:off x="10386298" y="6252845"/>
            <a:ext cx="16466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4257599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D7538-5F79-6244-8BAE-06CD970E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B099F-84DD-7741-A646-247138C6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4FB99-1B8A-2B4E-A2D8-9591099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2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binar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F98486-DCCD-FF44-8EF3-D2182B79B1CF}"/>
              </a:ext>
            </a:extLst>
          </p:cNvPr>
          <p:cNvSpPr/>
          <p:nvPr/>
        </p:nvSpPr>
        <p:spPr>
          <a:xfrm>
            <a:off x="0" y="5596856"/>
            <a:ext cx="12192000" cy="126114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0D0ED8-F780-E94A-80A3-42700BC94782}"/>
              </a:ext>
            </a:extLst>
          </p:cNvPr>
          <p:cNvSpPr txBox="1"/>
          <p:nvPr/>
        </p:nvSpPr>
        <p:spPr>
          <a:xfrm>
            <a:off x="7715522" y="6288723"/>
            <a:ext cx="422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6B3B19-201F-7348-A518-8545BF991447}"/>
              </a:ext>
            </a:extLst>
          </p:cNvPr>
          <p:cNvCxnSpPr>
            <a:cxnSpLocks/>
          </p:cNvCxnSpPr>
          <p:nvPr/>
        </p:nvCxnSpPr>
        <p:spPr>
          <a:xfrm>
            <a:off x="1436317" y="1776248"/>
            <a:ext cx="0" cy="22492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AF42-10B0-9A48-9571-3C829913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7863" y="6244659"/>
            <a:ext cx="2090738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1FD96B-0733-A745-B2F3-D83FFA10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363" y="1481959"/>
            <a:ext cx="7334800" cy="1890688"/>
          </a:xfrm>
          <a:ln>
            <a:noFill/>
          </a:ln>
        </p:spPr>
        <p:txBody>
          <a:bodyPr anchor="b" anchorCtr="0">
            <a:normAutofit/>
          </a:bodyPr>
          <a:lstStyle>
            <a:lvl1pPr>
              <a:defRPr lang="en-US" sz="60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BC9B6C1-E06A-CF4D-86E9-868F84120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343" y="3589573"/>
            <a:ext cx="7355820" cy="569067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9833F7-2487-1A47-A42E-8AC5BA1A9912}"/>
              </a:ext>
            </a:extLst>
          </p:cNvPr>
          <p:cNvSpPr txBox="1"/>
          <p:nvPr/>
        </p:nvSpPr>
        <p:spPr>
          <a:xfrm>
            <a:off x="1312150" y="6018967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3577404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binar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F98486-DCCD-FF44-8EF3-D2182B79B1CF}"/>
              </a:ext>
            </a:extLst>
          </p:cNvPr>
          <p:cNvSpPr/>
          <p:nvPr/>
        </p:nvSpPr>
        <p:spPr>
          <a:xfrm>
            <a:off x="0" y="5596856"/>
            <a:ext cx="12192000" cy="126114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0D0ED8-F780-E94A-80A3-42700BC94782}"/>
              </a:ext>
            </a:extLst>
          </p:cNvPr>
          <p:cNvSpPr txBox="1"/>
          <p:nvPr/>
        </p:nvSpPr>
        <p:spPr>
          <a:xfrm>
            <a:off x="7715522" y="6288723"/>
            <a:ext cx="422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6B3B19-201F-7348-A518-8545BF991447}"/>
              </a:ext>
            </a:extLst>
          </p:cNvPr>
          <p:cNvCxnSpPr>
            <a:cxnSpLocks/>
          </p:cNvCxnSpPr>
          <p:nvPr/>
        </p:nvCxnSpPr>
        <p:spPr>
          <a:xfrm>
            <a:off x="1436317" y="1415086"/>
            <a:ext cx="0" cy="32568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AF42-10B0-9A48-9571-3C829913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7863" y="6244659"/>
            <a:ext cx="2090738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1FD96B-0733-A745-B2F3-D83FFA10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363" y="1082900"/>
            <a:ext cx="7334800" cy="2141463"/>
          </a:xfrm>
          <a:ln>
            <a:noFill/>
          </a:ln>
        </p:spPr>
        <p:txBody>
          <a:bodyPr anchor="b" anchorCtr="0">
            <a:normAutofit/>
          </a:bodyPr>
          <a:lstStyle>
            <a:lvl1pPr>
              <a:defRPr lang="en-US" sz="66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BC9B6C1-E06A-CF4D-86E9-868F84120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343" y="3441289"/>
            <a:ext cx="7355820" cy="569067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D64E2-89D0-4642-B183-0B59063B4D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6913" y="4192487"/>
            <a:ext cx="7334250" cy="56991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GB" sz="3200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AE5F96-E694-C044-90F3-FB3FEC110F9D}"/>
              </a:ext>
            </a:extLst>
          </p:cNvPr>
          <p:cNvSpPr txBox="1"/>
          <p:nvPr userDrawn="1"/>
        </p:nvSpPr>
        <p:spPr>
          <a:xfrm>
            <a:off x="1312150" y="6018967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327077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1A2B92-027D-F549-8DC7-6258F32BA707}"/>
              </a:ext>
            </a:extLst>
          </p:cNvPr>
          <p:cNvSpPr/>
          <p:nvPr/>
        </p:nvSpPr>
        <p:spPr>
          <a:xfrm>
            <a:off x="-8461" y="-12272"/>
            <a:ext cx="12200461" cy="52908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6C637-2CA2-9949-A9E1-2B55B6953881}"/>
              </a:ext>
            </a:extLst>
          </p:cNvPr>
          <p:cNvSpPr/>
          <p:nvPr/>
        </p:nvSpPr>
        <p:spPr>
          <a:xfrm>
            <a:off x="-8461" y="1236458"/>
            <a:ext cx="12200461" cy="56215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1674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8E63C-7146-544E-B0BE-791D359D5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914" y="6363164"/>
            <a:ext cx="1428821" cy="25073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46D6E-F249-794B-9469-535E1F952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680E4-47F0-B04B-8CFD-4DC7948C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671" y="6297757"/>
            <a:ext cx="2319338" cy="365125"/>
          </a:xfrm>
        </p:spPr>
        <p:txBody>
          <a:bodyPr anchor="b"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99D2B-89B6-394F-87B5-671C3DF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2607" y="6297757"/>
            <a:ext cx="3479007" cy="365125"/>
          </a:xfrm>
        </p:spPr>
        <p:txBody>
          <a:bodyPr anchor="b"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2DE6-CD2C-0E43-BF69-7B8CF8E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3213" y="6297757"/>
            <a:ext cx="2319338" cy="365125"/>
          </a:xfrm>
        </p:spPr>
        <p:txBody>
          <a:bodyPr anchor="b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6D1C9-5344-7049-9AB9-81143B58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0" y="131133"/>
            <a:ext cx="11355063" cy="11053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4901950-5B56-9B4B-9196-414187BDEB9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1835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03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AE17C0-B662-534D-9D8E-374BDD40D1EC}"/>
              </a:ext>
            </a:extLst>
          </p:cNvPr>
          <p:cNvSpPr/>
          <p:nvPr userDrawn="1"/>
        </p:nvSpPr>
        <p:spPr>
          <a:xfrm>
            <a:off x="4525702" y="0"/>
            <a:ext cx="7666298" cy="68579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74A12-DDA2-FB49-95AB-04F917955AC5}"/>
              </a:ext>
            </a:extLst>
          </p:cNvPr>
          <p:cNvSpPr txBox="1"/>
          <p:nvPr userDrawn="1"/>
        </p:nvSpPr>
        <p:spPr>
          <a:xfrm>
            <a:off x="5221924" y="6415212"/>
            <a:ext cx="6756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</a:t>
            </a:r>
            <a:fld id="{6B588BB5-FF46-BD4E-A08B-4296A93C7864}" type="datetimeyyyy">
              <a:rPr lang="en-GB" sz="100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2023</a:t>
            </a:fld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Statistics for Sustainable Development  </a:t>
            </a:r>
            <a:r>
              <a:rPr lang="en-GB" sz="1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884C96-75E8-0548-97E2-2B256A366938}"/>
              </a:ext>
            </a:extLst>
          </p:cNvPr>
          <p:cNvSpPr txBox="1"/>
          <p:nvPr userDrawn="1"/>
        </p:nvSpPr>
        <p:spPr>
          <a:xfrm>
            <a:off x="5979470" y="4689803"/>
            <a:ext cx="5454984" cy="88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2700"/>
              </a:spcAft>
            </a:pPr>
            <a:r>
              <a:rPr lang="en-GB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Find more guides and materials at </a:t>
            </a:r>
            <a:r>
              <a:rPr lang="en-GB" sz="2400" b="1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stats4sd.org/resources</a:t>
            </a:r>
            <a:endParaRPr lang="en-GB" sz="2400" b="1" dirty="0">
              <a:solidFill>
                <a:schemeClr val="tx2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12" name="Picture 11" descr="A picture containing black, night&#10;&#10;Description automatically generated">
            <a:extLst>
              <a:ext uri="{FF2B5EF4-FFF2-40B4-BE49-F238E27FC236}">
                <a16:creationId xmlns:a16="http://schemas.microsoft.com/office/drawing/2014/main" id="{0EEC8CFF-BCA2-8A47-AA27-84C4B0528C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26" y="4832059"/>
            <a:ext cx="642466" cy="642466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CC3B39E-BD63-504B-BD1C-16C881EAC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1925" y="1100558"/>
            <a:ext cx="6096355" cy="14447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GB" sz="4000" b="1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ct val="100000"/>
              </a:lnSpc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lang="en-GB" sz="4000" kern="12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8BC4465-C68A-844B-ABA9-61E2C12A3C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1925" y="2688186"/>
            <a:ext cx="6096355" cy="1512456"/>
          </a:xfr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None/>
              <a:defRPr lang="en-GB" sz="24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lang="en-GB" sz="4000" kern="12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88D5-7EC6-F042-A3D0-5392D5EDFCC8}"/>
              </a:ext>
            </a:extLst>
          </p:cNvPr>
          <p:cNvSpPr txBox="1"/>
          <p:nvPr userDrawn="1"/>
        </p:nvSpPr>
        <p:spPr>
          <a:xfrm>
            <a:off x="10108505" y="265889"/>
            <a:ext cx="1869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EEFD6B6-F8B7-9325-95DF-8396F742A0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0014" y="257891"/>
            <a:ext cx="1261146" cy="5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3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09B01-23F5-F346-B24D-7AA19B8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0912"/>
            <a:ext cx="10916907" cy="1105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EE05F-F78F-0D48-8887-C53654C39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916906" cy="3981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3C7B4-2B6E-B649-A283-23AE6B7A4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6894" y="6077516"/>
            <a:ext cx="2319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72EB5-F374-6B40-BF2A-1423618BF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19834" y="6077516"/>
            <a:ext cx="34790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4B805-EFE3-3E45-9C7F-69BAA91A2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2137" y="6077516"/>
            <a:ext cx="2319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5FD2BE-FD13-712E-44EA-66A960A0F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alphaModFix amt="97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497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9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2000" b="0" i="0" kern="1200" dirty="0" smtClean="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8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s.ac.uk/files/dmfile/Wp212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4535087/" TargetMode="External"/><Relationship Id="rId5" Type="http://schemas.openxmlformats.org/officeDocument/2006/relationships/hyperlink" Target="https://pubmed.ncbi.nlm.nih.gov/16510882/" TargetMode="External"/><Relationship Id="rId4" Type="http://schemas.openxmlformats.org/officeDocument/2006/relationships/hyperlink" Target="https://www.researchgate.net/publication/258926044_Designing_participatory_on-farm_experiments_Resources_for_Trainer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B939-3F9B-AE44-87B0-FDA2F323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363" y="1082900"/>
            <a:ext cx="9137066" cy="1790929"/>
          </a:xfrm>
        </p:spPr>
        <p:txBody>
          <a:bodyPr>
            <a:noAutofit/>
          </a:bodyPr>
          <a:lstStyle/>
          <a:p>
            <a:r>
              <a:rPr lang="fr" sz="5400" dirty="0"/>
              <a:t>Séances sur les méthodes de recherche du FRN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0FF102-B0BE-BD4E-A451-FAC5AE89EA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RMS </a:t>
            </a:r>
            <a:r>
              <a:rPr lang="fr" sz="2800" dirty="0"/>
              <a:t>– Juillet 2023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261578-BB27-9D4D-B0C4-54B327738E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6913" y="4192487"/>
            <a:ext cx="8894676" cy="569912"/>
          </a:xfrm>
        </p:spPr>
        <p:txBody>
          <a:bodyPr/>
          <a:lstStyle/>
          <a:p>
            <a:r>
              <a:rPr lang="fr" sz="2800" dirty="0"/>
              <a:t>CRFS – Projet d'appui aux méthodes de recherche</a:t>
            </a:r>
          </a:p>
          <a:p>
            <a:r>
              <a:rPr lang="f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90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304801"/>
            <a:ext cx="6575482" cy="6131858"/>
          </a:xfrm>
        </p:spPr>
        <p:txBody>
          <a:bodyPr>
            <a:normAutofit lnSpcReduction="10000"/>
          </a:bodyPr>
          <a:lstStyle/>
          <a:p>
            <a:r>
              <a:rPr lang="fr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Principes d'une bonne recherche - </a:t>
            </a:r>
            <a:r>
              <a:rPr lang="fr" dirty="0"/>
              <a:t>restent importants et pertinents pour la recherche participative</a:t>
            </a:r>
          </a:p>
          <a:p>
            <a:pPr lvl="1">
              <a:spcAft>
                <a:spcPts val="300"/>
              </a:spcAft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fr" dirty="0"/>
              <a:t>Comment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les chercheurs peuvent contribuer </a:t>
            </a:r>
            <a:r>
              <a:rPr lang="fr" dirty="0"/>
              <a:t>au processus de co-création.</a:t>
            </a:r>
            <a:endParaRPr lang="en-US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1"/>
            <a:r>
              <a:rPr lang="fr" dirty="0"/>
              <a:t>Cela peut inclure de nombreux types de recherche différents, à la fois participatifs et non participatifs (par exemple, la recherche en laboratoire).</a:t>
            </a:r>
          </a:p>
          <a:p>
            <a:pPr lvl="1"/>
            <a:r>
              <a:rPr lang="fr" dirty="0"/>
              <a:t>Certaines recherches peuvent être menées par des chercheurs seuls, d'autres par des agriculteurs seuls et d'autres conjointement.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000" dirty="0"/>
              <a:t>Qu'est-ce </a:t>
            </a:r>
            <a:r>
              <a:rPr lang="fr" dirty="0"/>
              <a:t>qu'une bonne recherche ?</a:t>
            </a:r>
            <a:endParaRPr lang="en-US" sz="40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2FBBFF-4CBD-4874-79DA-BA5A485A89B3}"/>
              </a:ext>
            </a:extLst>
          </p:cNvPr>
          <p:cNvSpPr txBox="1">
            <a:spLocks/>
          </p:cNvSpPr>
          <p:nvPr/>
        </p:nvSpPr>
        <p:spPr>
          <a:xfrm>
            <a:off x="5248656" y="1402080"/>
            <a:ext cx="6575482" cy="1315894"/>
          </a:xfrm>
          <a:prstGeom prst="rect">
            <a:avLst/>
          </a:prstGeom>
        </p:spPr>
        <p:txBody>
          <a:bodyPr vert="horz" lIns="90000" tIns="45720" rIns="91440" bIns="45720" numCol="2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 lang="en-US"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300"/>
              </a:spcAft>
            </a:pPr>
            <a:r>
              <a:rPr lang="fr" dirty="0"/>
              <a:t>Réplication</a:t>
            </a:r>
          </a:p>
          <a:p>
            <a:pPr lvl="1">
              <a:spcAft>
                <a:spcPts val="300"/>
              </a:spcAft>
            </a:pPr>
            <a:r>
              <a:rPr lang="fr" dirty="0" err="1"/>
              <a:t>Randomisation</a:t>
            </a:r>
            <a:endParaRPr lang="en-US" dirty="0"/>
          </a:p>
          <a:p>
            <a:pPr lvl="1">
              <a:spcAft>
                <a:spcPts val="300"/>
              </a:spcAft>
            </a:pPr>
            <a:r>
              <a:rPr lang="fr" dirty="0"/>
              <a:t>Éviter les biais</a:t>
            </a:r>
          </a:p>
          <a:p>
            <a:pPr lvl="1">
              <a:spcAft>
                <a:spcPts val="300"/>
              </a:spcAft>
            </a:pPr>
            <a:r>
              <a:rPr lang="fr" dirty="0"/>
              <a:t>Précision</a:t>
            </a:r>
          </a:p>
          <a:p>
            <a:pPr lvl="1">
              <a:spcAft>
                <a:spcPts val="300"/>
              </a:spcAft>
            </a:pPr>
            <a:r>
              <a:rPr lang="fr" dirty="0"/>
              <a:t>Objectivité</a:t>
            </a:r>
          </a:p>
          <a:p>
            <a:pPr lvl="1">
              <a:spcAft>
                <a:spcPts val="300"/>
              </a:spcAft>
            </a:pPr>
            <a:r>
              <a:rPr lang="fr" dirty="0"/>
              <a:t>Répétabilité</a:t>
            </a:r>
          </a:p>
        </p:txBody>
      </p:sp>
    </p:spTree>
    <p:extLst>
      <p:ext uri="{BB962C8B-B14F-4D97-AF65-F5344CB8AC3E}">
        <p14:creationId xmlns:p14="http://schemas.microsoft.com/office/powerpoint/2010/main" val="2723867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5C839-4ED0-7542-B65A-11177A00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400" dirty="0"/>
              <a:t>Exemple : projet Botanicals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62AAC-E62F-1447-9D5A-6DDBF947CD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9539" y="1595470"/>
            <a:ext cx="11230295" cy="3469688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fr" sz="1600" dirty="0"/>
              <a:t>Des études intégrées sur l'efficacité des pesticides combinées aux opinions des agriculteurs à ce sujet (connaissances, avantages, inconvénients, etc.)</a:t>
            </a:r>
          </a:p>
          <a:p>
            <a:pPr>
              <a:spcAft>
                <a:spcPts val="400"/>
              </a:spcAft>
            </a:pPr>
            <a:r>
              <a:rPr lang="fr" sz="1600" dirty="0"/>
              <a:t>Activité participative - groupes d'agriculteurs parlant des problèmes</a:t>
            </a:r>
          </a:p>
          <a:p>
            <a:pPr>
              <a:spcAft>
                <a:spcPts val="400"/>
              </a:spcAft>
            </a:pPr>
            <a:r>
              <a:rPr lang="fr" sz="1600" dirty="0"/>
              <a:t>9 communautés, même protocole et processus</a:t>
            </a:r>
          </a:p>
          <a:p>
            <a:pPr>
              <a:spcAft>
                <a:spcPts val="400"/>
              </a:spcAft>
            </a:pPr>
            <a:r>
              <a:rPr lang="fr" sz="1600" dirty="0"/>
              <a:t>Enregistrement et traitement soigneux des données.</a:t>
            </a:r>
          </a:p>
          <a:p>
            <a:pPr>
              <a:spcAft>
                <a:spcPts val="400"/>
              </a:spcAft>
            </a:pPr>
            <a:r>
              <a:rPr lang="fr" sz="1600" dirty="0"/>
              <a:t>Produire des messages succincts pour vérifier la cohérence entre les communautés ; tirer des conclusions générales.</a:t>
            </a:r>
          </a:p>
          <a:p>
            <a:r>
              <a:rPr lang="fr" sz="1600" dirty="0"/>
              <a:t>Capable de rédiger et de publier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39255-E43D-AF23-03A5-B033C97C0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392" y="3972335"/>
            <a:ext cx="6643438" cy="2001144"/>
          </a:xfrm>
          <a:prstGeom prst="rect">
            <a:avLst/>
          </a:prstGeom>
          <a:ln>
            <a:noFill/>
          </a:ln>
          <a:effectLst>
            <a:outerShdw blurRad="139700" dist="38100" dir="2700000" algn="tl" rotWithShape="0">
              <a:prstClr val="black">
                <a:alpha val="1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527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3393052"/>
            <a:ext cx="2995092" cy="27855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" b="1" dirty="0" err="1">
                <a:latin typeface="+mj-lt"/>
              </a:rPr>
              <a:t>Standardisation</a:t>
            </a:r>
            <a:r>
              <a:rPr lang="fr" b="1" dirty="0">
                <a:latin typeface="+mj-lt"/>
              </a:rPr>
              <a:t> </a:t>
            </a:r>
            <a:endParaRPr lang="en-US" dirty="0"/>
          </a:p>
          <a:p>
            <a:pPr marL="0" indent="0" algn="ctr">
              <a:buNone/>
            </a:pPr>
            <a:r>
              <a:rPr lang="fr" dirty="0"/>
              <a:t>de ce que nous faisons, où et comment nous enregistrons.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3200" dirty="0"/>
              <a:t>Adapter les méthodes participatives à la recherche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6E4B9A2-B3EA-1BFF-4D05-3FFA8F8098AC}"/>
              </a:ext>
            </a:extLst>
          </p:cNvPr>
          <p:cNvSpPr txBox="1">
            <a:spLocks/>
          </p:cNvSpPr>
          <p:nvPr/>
        </p:nvSpPr>
        <p:spPr>
          <a:xfrm>
            <a:off x="4438496" y="3352405"/>
            <a:ext cx="2995092" cy="2785552"/>
          </a:xfrm>
          <a:prstGeom prst="rect">
            <a:avLst/>
          </a:prstGeom>
        </p:spPr>
        <p:txBody>
          <a:bodyPr vert="horz" lIns="9000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" b="1" dirty="0">
                <a:latin typeface="+mn-lt"/>
              </a:rPr>
              <a:t>Structure</a:t>
            </a:r>
            <a:r>
              <a:rPr lang="fr" dirty="0"/>
              <a:t> </a:t>
            </a:r>
          </a:p>
          <a:p>
            <a:pPr marL="0" indent="0" algn="ctr">
              <a:buNone/>
            </a:pPr>
            <a:r>
              <a:rPr lang="fr" dirty="0"/>
              <a:t>des activités, la façon dont les choses sont faites. Par exemple, stratifier par sexe, définir la zone de culture par rapport à l'extérieur.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FFA79D8-5CA1-859A-346D-6EA86D21243F}"/>
              </a:ext>
            </a:extLst>
          </p:cNvPr>
          <p:cNvSpPr txBox="1">
            <a:spLocks/>
          </p:cNvSpPr>
          <p:nvPr/>
        </p:nvSpPr>
        <p:spPr>
          <a:xfrm>
            <a:off x="8325322" y="3352406"/>
            <a:ext cx="2995092" cy="2785552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" b="1" dirty="0">
                <a:latin typeface="+mn-lt"/>
              </a:rPr>
              <a:t>Couverture</a:t>
            </a:r>
            <a:r>
              <a:rPr lang="fr" dirty="0"/>
              <a:t> </a:t>
            </a:r>
          </a:p>
          <a:p>
            <a:pPr marL="0" indent="0" algn="ctr">
              <a:buNone/>
            </a:pPr>
            <a:r>
              <a:rPr lang="fr" dirty="0"/>
              <a:t>communautés multiples et que celles-ci saisissent la diversité du contexte (représentatif et informatif).</a:t>
            </a:r>
          </a:p>
        </p:txBody>
      </p:sp>
      <p:pic>
        <p:nvPicPr>
          <p:cNvPr id="8" name="Picture 7" descr="A red handshake on a black background&#10;&#10;Description automatically generated">
            <a:extLst>
              <a:ext uri="{FF2B5EF4-FFF2-40B4-BE49-F238E27FC236}">
                <a16:creationId xmlns:a16="http://schemas.microsoft.com/office/drawing/2014/main" id="{832BF512-19B1-C4FC-2C03-3A8D998B5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315" y="1959250"/>
            <a:ext cx="1433802" cy="1433802"/>
          </a:xfrm>
          <a:prstGeom prst="rect">
            <a:avLst/>
          </a:prstGeom>
        </p:spPr>
      </p:pic>
      <p:pic>
        <p:nvPicPr>
          <p:cNvPr id="10" name="Picture 9" descr="A red and black cube&#10;&#10;Description automatically generated">
            <a:extLst>
              <a:ext uri="{FF2B5EF4-FFF2-40B4-BE49-F238E27FC236}">
                <a16:creationId xmlns:a16="http://schemas.microsoft.com/office/drawing/2014/main" id="{D73F1000-E499-C991-34A8-EA0200456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010" y="1831419"/>
            <a:ext cx="1316182" cy="1316182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6C23F65B-A414-DF76-D186-AA7E4361D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406" y="1831419"/>
            <a:ext cx="1216923" cy="12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27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304801"/>
            <a:ext cx="6528816" cy="6131858"/>
          </a:xfrm>
        </p:spPr>
        <p:txBody>
          <a:bodyPr>
            <a:normAutofit/>
          </a:bodyPr>
          <a:lstStyle/>
          <a:p>
            <a:r>
              <a:rPr lang="fr" b="1" dirty="0">
                <a:latin typeface="+mj-lt"/>
              </a:rPr>
              <a:t>La recherche participative est un processus (plus long) </a:t>
            </a:r>
            <a:r>
              <a:rPr lang="fr" dirty="0"/>
              <a:t>- et non une seule activité de recherche.</a:t>
            </a:r>
          </a:p>
          <a:p>
            <a:pPr lvl="1"/>
            <a:r>
              <a:rPr lang="fr" dirty="0"/>
              <a:t>Pour générer de véritables connaissances, nous devons penser au-delà d'une seule activité et d'un seul outil participatif </a:t>
            </a:r>
            <a:br>
              <a:rPr lang="en-US" dirty="0"/>
            </a:br>
            <a:r>
              <a:rPr lang="fr" dirty="0"/>
              <a:t>(par exemple, FGD)</a:t>
            </a:r>
          </a:p>
          <a:p>
            <a:pPr lvl="1"/>
            <a:r>
              <a:rPr lang="fr" dirty="0"/>
              <a:t>Processus où nous apportons différents éléments du processus de recherche et construisons ensemble l'hypothèse et y répondons au fur et à mesure que nous apprenons</a:t>
            </a:r>
          </a:p>
          <a:p>
            <a:pPr lvl="1"/>
            <a:r>
              <a:rPr lang="fr" dirty="0"/>
              <a:t>Le CCRP / CRFS a montré le potentiel d'obtenir de bons résultats de recherche grâce à nos activités en cours avec les mêmes participants.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000" dirty="0"/>
              <a:t>La recherche participative est un processus</a:t>
            </a:r>
          </a:p>
        </p:txBody>
      </p:sp>
    </p:spTree>
    <p:extLst>
      <p:ext uri="{BB962C8B-B14F-4D97-AF65-F5344CB8AC3E}">
        <p14:creationId xmlns:p14="http://schemas.microsoft.com/office/powerpoint/2010/main" val="121107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304801"/>
            <a:ext cx="6528816" cy="6131858"/>
          </a:xfrm>
        </p:spPr>
        <p:txBody>
          <a:bodyPr>
            <a:normAutofit/>
          </a:bodyPr>
          <a:lstStyle/>
          <a:p>
            <a:r>
              <a:rPr lang="fr" dirty="0"/>
              <a:t>Les agriculteurs pourraient être intéressés par certains éléments (par exemple, les niveaux de maladie réduits dans une culture)</a:t>
            </a:r>
          </a:p>
          <a:p>
            <a:r>
              <a:rPr lang="fr" dirty="0"/>
              <a:t>Les chercheurs pourraient être intéressés par la façon dont les agriculteurs réagissent à cela, leurs attitudes, qui est engagé ou non ?</a:t>
            </a:r>
          </a:p>
          <a:p>
            <a:r>
              <a:rPr lang="fr" dirty="0"/>
              <a:t>Au sein d'une même activité, différents groupes peuvent être intéressés par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différents types de résultats </a:t>
            </a:r>
            <a:r>
              <a:rPr lang="fr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b="1" dirty="0">
                <a:latin typeface="+mj-lt"/>
              </a:rPr>
              <a:t>Qui </a:t>
            </a:r>
            <a:r>
              <a:rPr lang="fr" dirty="0"/>
              <a:t>s'adresse la recherche participative et les résultats générés 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7688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5C839-4ED0-7542-B65A-11177A00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" sz="3600" dirty="0"/>
              <a:t>Outils de méthodes de recherche participatives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62AAC-E62F-1447-9D5A-6DDBF947CD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1835" y="1588651"/>
            <a:ext cx="5263117" cy="4556442"/>
          </a:xfrm>
        </p:spPr>
        <p:txBody>
          <a:bodyPr/>
          <a:lstStyle/>
          <a:p>
            <a:pPr marL="0" indent="0">
              <a:buNone/>
            </a:pPr>
            <a:r>
              <a:rPr lang="fr" dirty="0"/>
              <a:t>Il existe des milliers d'outils de méthodes de recherche participative qui ont été décrits, promus et utilisés.</a:t>
            </a:r>
          </a:p>
          <a:p>
            <a:pPr marL="0" indent="0">
              <a:buNone/>
            </a:pPr>
            <a:r>
              <a:rPr lang="fr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Lesquelles sont utiles pour notre recherche ?</a:t>
            </a: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D6A2DAA-C047-7494-D257-20CA4FC13A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9765" y="1414429"/>
            <a:ext cx="2682453" cy="253467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6D95E-185F-1489-C992-D40C128A3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083" y="3163924"/>
            <a:ext cx="2925024" cy="2684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A17862-7B12-C56E-02EC-744430215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257" y="3328236"/>
            <a:ext cx="4649009" cy="31037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FA4AF9-FD9D-505B-52E5-C8D119545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945" y="1841186"/>
            <a:ext cx="3081513" cy="8079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4A946A-4903-6951-8DC4-82642D43F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97" y="5919032"/>
            <a:ext cx="3453011" cy="8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9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" sz="2000" dirty="0">
                <a:latin typeface="+mj-lt"/>
              </a:rPr>
              <a:t>La question n'est pas "quel" outil mais :</a:t>
            </a:r>
            <a:endParaRPr lang="en-US" dirty="0">
              <a:latin typeface="+mj-lt"/>
            </a:endParaRPr>
          </a:p>
          <a:p>
            <a:r>
              <a:rPr lang="fr" dirty="0"/>
              <a:t>Comment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s'engager avec des partenaires </a:t>
            </a:r>
            <a:r>
              <a:rPr lang="fr" dirty="0"/>
              <a:t>en utilisant une approche collaborative et co-créée pour répondre à différentes questions et partager l'apprentissage.</a:t>
            </a:r>
          </a:p>
          <a:p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Pourquoi </a:t>
            </a:r>
            <a:r>
              <a:rPr lang="fr" dirty="0"/>
              <a:t>et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comment </a:t>
            </a:r>
            <a:r>
              <a:rPr lang="fr" dirty="0"/>
              <a:t>nous l'utilisons.</a:t>
            </a:r>
          </a:p>
          <a:p>
            <a:pPr lvl="1"/>
            <a:r>
              <a:rPr lang="fr" dirty="0"/>
              <a:t>Est-ce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pertinent par rapport </a:t>
            </a:r>
            <a:r>
              <a:rPr lang="fr" dirty="0"/>
              <a:t>à l'objectif ?</a:t>
            </a:r>
          </a:p>
          <a:p>
            <a:pPr lvl="1"/>
            <a:r>
              <a:rPr lang="fr" dirty="0"/>
              <a:t>L'utilisons-nous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consciemment </a:t>
            </a:r>
            <a:r>
              <a:rPr lang="fr" dirty="0"/>
              <a:t>?</a:t>
            </a:r>
          </a:p>
          <a:p>
            <a:pPr lvl="1"/>
            <a:r>
              <a:rPr lang="fr" dirty="0"/>
              <a:t>Est-il utilisé avec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fr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rigueur </a:t>
            </a:r>
            <a:r>
              <a:rPr lang="fr" dirty="0"/>
              <a:t>? – sommes-nous capables de répéter le processus et de décrire aux autres ce que nous avons fait 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000" dirty="0"/>
              <a:t>Quel outil participatif pour nos recherches ?</a:t>
            </a:r>
          </a:p>
        </p:txBody>
      </p:sp>
    </p:spTree>
    <p:extLst>
      <p:ext uri="{BB962C8B-B14F-4D97-AF65-F5344CB8AC3E}">
        <p14:creationId xmlns:p14="http://schemas.microsoft.com/office/powerpoint/2010/main" val="1787323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440827"/>
            <a:ext cx="6893468" cy="56542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" sz="1500" dirty="0">
                <a:latin typeface="+mn-lt"/>
              </a:rPr>
              <a:t>Barahona C et S Levy (2003) « Comment générer des statistiques et influencer les politiques à l'aide de méthodes participatives dans la recherche » ; Reflections on Work in Malawi, 1999-2002 », Working Paper no.212, Brighton, Institute of Development Studies, 8. </a:t>
            </a:r>
            <a:br>
              <a:rPr lang="en-US" sz="1500" dirty="0">
                <a:latin typeface="+mn-lt"/>
              </a:rPr>
            </a:br>
            <a:r>
              <a:rPr lang="fr" sz="1500" dirty="0">
                <a:latin typeface="+mn-lt"/>
                <a:hlinkClick r:id="rId3"/>
              </a:rPr>
              <a:t>https://www.ids.ac.uk/files/dmfile/Wp212.pdf</a:t>
            </a:r>
            <a:endParaRPr lang="en-US" sz="1500" dirty="0">
              <a:latin typeface="+mn-lt"/>
            </a:endParaRPr>
          </a:p>
          <a:p>
            <a:pPr marL="0" indent="0">
              <a:buNone/>
            </a:pPr>
            <a:r>
              <a:rPr lang="fr" sz="1500" dirty="0">
                <a:latin typeface="+mn-lt"/>
              </a:rPr>
              <a:t>Concevoir des expériences participatives à la ferme : ressources pour les formateurs. </a:t>
            </a:r>
            <a:br>
              <a:rPr lang="en-US" sz="1500" dirty="0">
                <a:latin typeface="+mn-lt"/>
              </a:rPr>
            </a:br>
            <a:r>
              <a:rPr lang="fr" sz="1500" dirty="0">
                <a:latin typeface="+mn-lt"/>
              </a:rPr>
              <a:t>Janvier 2003. Éditeur : World Agroforestry Center </a:t>
            </a:r>
            <a:br>
              <a:rPr lang="en-US" sz="1500" dirty="0">
                <a:latin typeface="+mn-lt"/>
              </a:rPr>
            </a:br>
            <a:r>
              <a:rPr lang="fr" sz="1500" dirty="0">
                <a:latin typeface="+mn-lt"/>
                <a:hlinkClick r:id="rId4"/>
              </a:rPr>
              <a:t>https://www.researchgate.net/publication/258926044_Designing_participatory_on-farm_experiments_Resources_for_Trainers</a:t>
            </a:r>
            <a:endParaRPr lang="en-US" sz="1500" dirty="0">
              <a:latin typeface="+mn-lt"/>
            </a:endParaRPr>
          </a:p>
          <a:p>
            <a:pPr marL="0" indent="0">
              <a:buNone/>
            </a:pPr>
            <a:r>
              <a:rPr lang="fr" sz="1500" dirty="0">
                <a:solidFill>
                  <a:srgbClr val="212121"/>
                </a:solidFill>
                <a:effectLst/>
                <a:latin typeface="+mn-lt"/>
              </a:rPr>
              <a:t>Vert LW, Glasgow RE. Évaluer la pertinence, la généralisation et l'applicabilité de la recherche : problèmes de validation externe et de méthodologie de traduction. Eval Health Prof. 2006 Mar;29(1):126-53. Doi : 10.1177/0163278705284445. PMID : 16510882. </a:t>
            </a:r>
            <a:r>
              <a:rPr lang="fr" sz="1500" dirty="0">
                <a:solidFill>
                  <a:srgbClr val="008272"/>
                </a:solidFill>
                <a:effectLst/>
                <a:latin typeface="+mn-lt"/>
                <a:hlinkClick r:id="rId5"/>
              </a:rPr>
              <a:t>https://pubmed.ncbi.nlm.nih.gov/16510882/</a:t>
            </a:r>
            <a:r>
              <a:rPr lang="fr" sz="1500" dirty="0">
                <a:solidFill>
                  <a:srgbClr val="212121"/>
                </a:solidFill>
                <a:effectLst/>
                <a:latin typeface="+mn-lt"/>
              </a:rPr>
              <a:t> </a:t>
            </a:r>
            <a:endParaRPr lang="en-US" sz="1500" dirty="0">
              <a:latin typeface="+mn-lt"/>
            </a:endParaRPr>
          </a:p>
          <a:p>
            <a:pPr marL="0" indent="0">
              <a:buNone/>
            </a:pPr>
            <a:r>
              <a:rPr lang="fr" sz="1500" dirty="0">
                <a:solidFill>
                  <a:srgbClr val="212121"/>
                </a:solidFill>
                <a:effectLst/>
                <a:latin typeface="+mn-lt"/>
              </a:rPr>
              <a:t>[1] Leung L. Validité, fiabilité et généralisabilité dans la recherche qualitative. J Family Med Prim Care. 2015;4(3):324-327. doi : 10.4103/2249-4863.161306. </a:t>
            </a:r>
            <a:br>
              <a:rPr lang="en-US" sz="1500" dirty="0">
                <a:solidFill>
                  <a:srgbClr val="212121"/>
                </a:solidFill>
                <a:effectLst/>
                <a:latin typeface="+mn-lt"/>
              </a:rPr>
            </a:br>
            <a:r>
              <a:rPr lang="fr" sz="1500" dirty="0">
                <a:solidFill>
                  <a:srgbClr val="008272"/>
                </a:solidFill>
                <a:effectLst/>
                <a:latin typeface="+mn-lt"/>
                <a:hlinkClick r:id="rId6"/>
              </a:rPr>
              <a:t>https://www.ncbi.nlm.nih.gov/pmc/articles/PMC4535087/</a:t>
            </a:r>
            <a:r>
              <a:rPr lang="fr" sz="1500" dirty="0">
                <a:solidFill>
                  <a:srgbClr val="212121"/>
                </a:solidFill>
                <a:effectLst/>
                <a:latin typeface="+mn-lt"/>
              </a:rPr>
              <a:t>  </a:t>
            </a:r>
            <a:endParaRPr lang="en-US" sz="1500" dirty="0">
              <a:latin typeface="+mn-lt"/>
            </a:endParaRPr>
          </a:p>
          <a:p>
            <a:pPr marL="0" indent="0" algn="l">
              <a:buNone/>
            </a:pPr>
            <a:r>
              <a:rPr lang="fr" sz="1500" b="0" u="none" strike="noStrike" baseline="0" dirty="0">
                <a:solidFill>
                  <a:srgbClr val="000000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Denise F. Polit, Cheryl </a:t>
            </a:r>
            <a:r>
              <a:rPr lang="fr" sz="1500" b="0" u="none" strike="noStrike" baseline="0" dirty="0" err="1">
                <a:solidFill>
                  <a:srgbClr val="000000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Tatano </a:t>
            </a:r>
            <a:r>
              <a:rPr lang="fr" sz="1500" b="0" u="none" strike="noStrike" baseline="0" dirty="0">
                <a:solidFill>
                  <a:srgbClr val="000000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Beck (2010). </a:t>
            </a:r>
            <a:r>
              <a:rPr lang="fr" sz="1500" b="0" u="none" strike="noStrike" baseline="0" dirty="0"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Généralisation en recherche quantitative et qualitative : Mythes et stratégies. </a:t>
            </a:r>
            <a:r>
              <a:rPr lang="fr" sz="1500" b="0" u="none" strike="noStrike" baseline="0" dirty="0">
                <a:solidFill>
                  <a:srgbClr val="000066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Revue internationale d'études infirmières 47 (2010) 1451–1458</a:t>
            </a:r>
            <a:endParaRPr lang="en-US" sz="1500" dirty="0">
              <a:latin typeface="+mn-lt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000" dirty="0"/>
              <a:t>Références utiles</a:t>
            </a:r>
          </a:p>
        </p:txBody>
      </p:sp>
    </p:spTree>
    <p:extLst>
      <p:ext uri="{BB962C8B-B14F-4D97-AF65-F5344CB8AC3E}">
        <p14:creationId xmlns:p14="http://schemas.microsoft.com/office/powerpoint/2010/main" val="3068978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" dirty="0"/>
              <a:t>Vous avez entendu une discussion entre collègues qui viennent tous d'un milieu quantitatif. Quels éléments importants n'ont pas été mentionnés et qui, selon vous, sont importants pour les « approches participatives dans la recherche » ?</a:t>
            </a:r>
          </a:p>
          <a:p>
            <a:pPr marL="457200" indent="-457200">
              <a:buFont typeface="+mj-lt"/>
              <a:buAutoNum type="arabicPeriod"/>
            </a:pPr>
            <a:r>
              <a:rPr lang="fr" dirty="0"/>
              <a:t>Quelles sont vos expériences et défis avec l'utilisation d'activités participatives au niveau local lorsque nous voulons atteindre des connaissances mondiales ?</a:t>
            </a:r>
          </a:p>
          <a:p>
            <a:pPr marL="457200" indent="-457200">
              <a:buFont typeface="+mj-lt"/>
              <a:buAutoNum type="arabicPeriod"/>
            </a:pPr>
            <a:r>
              <a:rPr lang="fr" dirty="0"/>
              <a:t>Quelle expérience avez-vous ou quelles difficultés avez-vous rencontrées dans la publication des résultats d'activités participatives ? Que pouvons-nous faire pour supprimer ces défis ?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000" dirty="0"/>
              <a:t>Sujets pour le travail de groupe</a:t>
            </a:r>
          </a:p>
        </p:txBody>
      </p:sp>
    </p:spTree>
    <p:extLst>
      <p:ext uri="{BB962C8B-B14F-4D97-AF65-F5344CB8AC3E}">
        <p14:creationId xmlns:p14="http://schemas.microsoft.com/office/powerpoint/2010/main" val="925545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AADC98-361E-D348-9854-08FD46397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" dirty="0"/>
              <a:t>De la série : </a:t>
            </a:r>
            <a:br>
              <a:rPr lang="en-GB" dirty="0"/>
            </a:br>
            <a:r>
              <a:rPr lang="fr" dirty="0"/>
              <a:t>FRN Research Methods Sessions 2023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1D29D9-EAB0-2549-988E-62281C3880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" dirty="0"/>
              <a:t>Créé et présenté par </a:t>
            </a:r>
            <a:r>
              <a:rPr lang="fr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RMS</a:t>
            </a:r>
          </a:p>
          <a:p>
            <a:r>
              <a:rPr lang="fr" dirty="0"/>
              <a:t>CRFS – Projet d'appui aux méthodes de recherche</a:t>
            </a:r>
          </a:p>
          <a:p>
            <a:r>
              <a:rPr lang="fr" dirty="0"/>
              <a:t>juillet 2023</a:t>
            </a:r>
          </a:p>
        </p:txBody>
      </p:sp>
    </p:spTree>
    <p:extLst>
      <p:ext uri="{BB962C8B-B14F-4D97-AF65-F5344CB8AC3E}">
        <p14:creationId xmlns:p14="http://schemas.microsoft.com/office/powerpoint/2010/main" val="395947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020E-31B3-2F4A-A144-D6AED078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855" y="475129"/>
            <a:ext cx="7662983" cy="3334673"/>
          </a:xfrm>
        </p:spPr>
        <p:txBody>
          <a:bodyPr>
            <a:normAutofit/>
          </a:bodyPr>
          <a:lstStyle/>
          <a:p>
            <a:r>
              <a:rPr lang="fr" sz="4800" dirty="0"/>
              <a:t>Tirer le meilleur parti des méthodes participatives dans nos recherches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5C8D04-D240-6D4B-ACEC-09A593701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7854" y="4397695"/>
            <a:ext cx="5955321" cy="1242769"/>
          </a:xfrm>
        </p:spPr>
        <p:txBody>
          <a:bodyPr/>
          <a:lstStyle/>
          <a:p>
            <a:r>
              <a:rPr lang="fr-F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Entretien avec Carlos </a:t>
            </a:r>
            <a:r>
              <a:rPr lang="fr-FR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Barahona</a:t>
            </a:r>
            <a:r>
              <a:rPr lang="fr-F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Ric Coe et </a:t>
            </a:r>
            <a:r>
              <a:rPr lang="fr-FR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Jane Poole, traduit en français</a:t>
            </a:r>
            <a:endParaRPr lang="f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7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Dans cette session, nous aborderons les points suivants :</a:t>
            </a:r>
          </a:p>
          <a:p>
            <a:r>
              <a:rPr lang="fr" sz="2000" dirty="0"/>
              <a:t>L' </a:t>
            </a:r>
            <a:r>
              <a:rPr lang="fr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utilisation diversifiée des méthodes participatives pour la recherche </a:t>
            </a:r>
            <a:r>
              <a:rPr lang="fr" sz="2000" dirty="0"/>
              <a:t>par les projets du CRFS.</a:t>
            </a:r>
          </a:p>
          <a:p>
            <a:pPr lvl="1"/>
            <a:r>
              <a:rPr lang="fr" dirty="0"/>
              <a:t>Il existe un grand nombre d'outils disponibles et nos collègues du CRFS les utilisent largement</a:t>
            </a:r>
          </a:p>
          <a:p>
            <a:r>
              <a:rPr lang="fr" sz="2000" dirty="0"/>
              <a:t>Comment l'utilisation de ces outils peut-elle contribuer à </a:t>
            </a:r>
            <a:r>
              <a:rPr lang="fr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une recherche de qualité </a:t>
            </a:r>
            <a:r>
              <a:rPr lang="fr" sz="2000" dirty="0"/>
              <a:t>?</a:t>
            </a:r>
          </a:p>
          <a:p>
            <a:r>
              <a:rPr lang="fr" dirty="0"/>
              <a:t>Comment l'utilisation de ces outils génère-t-elle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des résultats qui dépassent notre contexte local </a:t>
            </a:r>
            <a:r>
              <a:rPr lang="fr" dirty="0"/>
              <a:t>?</a:t>
            </a:r>
            <a:endParaRPr lang="en-US" sz="2000" dirty="0"/>
          </a:p>
          <a:p>
            <a:r>
              <a:rPr lang="fr" dirty="0"/>
              <a:t>Liens vers la dernière réunion du groupe de travail FRN (juin 2023) lorsque Jutta Blauert a présenté ses expériences de conduite d'évaluation participative avec les agriculteurs.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000" dirty="0"/>
              <a:t>Objectifs de la session</a:t>
            </a:r>
          </a:p>
        </p:txBody>
      </p:sp>
    </p:spTree>
    <p:extLst>
      <p:ext uri="{BB962C8B-B14F-4D97-AF65-F5344CB8AC3E}">
        <p14:creationId xmlns:p14="http://schemas.microsoft.com/office/powerpoint/2010/main" val="3046286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5" y="440827"/>
            <a:ext cx="6670075" cy="5654241"/>
          </a:xfrm>
        </p:spPr>
        <p:txBody>
          <a:bodyPr>
            <a:normAutofit/>
          </a:bodyPr>
          <a:lstStyle/>
          <a:p>
            <a:r>
              <a:rPr lang="fr" sz="1800" dirty="0"/>
              <a:t>L'utilisation de méthodes participatives est très répandue dans le CRFS. C'est vital, compte tenu de notre engagement en faveur de l'inclusion et de l'équité.</a:t>
            </a:r>
          </a:p>
          <a:p>
            <a:r>
              <a:rPr lang="fr" sz="1800" dirty="0"/>
              <a:t>Différence entre la recherche participative et le suivi-évaluation participatif 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000" dirty="0"/>
              <a:t>Recherche participative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6FC2D4-6076-4897-F46B-2A542E2721F9}"/>
              </a:ext>
            </a:extLst>
          </p:cNvPr>
          <p:cNvGrpSpPr/>
          <p:nvPr/>
        </p:nvGrpSpPr>
        <p:grpSpPr>
          <a:xfrm>
            <a:off x="5145865" y="3429000"/>
            <a:ext cx="6483862" cy="1451522"/>
            <a:chOff x="5273191" y="1921639"/>
            <a:chExt cx="6483862" cy="1644635"/>
          </a:xfrm>
        </p:grpSpPr>
        <p:sp>
          <p:nvSpPr>
            <p:cNvPr id="4" name="Content Placeholder 1">
              <a:extLst>
                <a:ext uri="{FF2B5EF4-FFF2-40B4-BE49-F238E27FC236}">
                  <a16:creationId xmlns:a16="http://schemas.microsoft.com/office/drawing/2014/main" id="{DCC076CB-3DC4-47CA-28D0-4C75892827D9}"/>
                </a:ext>
              </a:extLst>
            </p:cNvPr>
            <p:cNvSpPr txBox="1">
              <a:spLocks/>
            </p:cNvSpPr>
            <p:nvPr/>
          </p:nvSpPr>
          <p:spPr>
            <a:xfrm>
              <a:off x="8589615" y="1921639"/>
              <a:ext cx="3167438" cy="1644635"/>
            </a:xfrm>
            <a:prstGeom prst="rect">
              <a:avLst/>
            </a:prstGeom>
          </p:spPr>
          <p:txBody>
            <a:bodyPr vert="horz" lIns="90000" tIns="45720" rIns="91440" bIns="45720" rtlCol="0" anchor="t" anchorCtr="0">
              <a:normAutofit fontScale="92500"/>
            </a:bodyPr>
            <a:lstStyle>
              <a:lvl1pPr marL="342900" indent="-3429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SzPct val="100000"/>
                <a:buFont typeface="Arial" panose="020B0604020202020204" pitchFamily="34" charset="0"/>
                <a:buChar char="•"/>
                <a:defRPr lang="en-US"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300" indent="0" algn="ctr">
                <a:buNone/>
              </a:pPr>
              <a:r>
                <a:rPr lang="fr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Suivi et évaluation participatif </a:t>
              </a:r>
              <a:br>
                <a:rPr lang="en-US" sz="1600" dirty="0"/>
              </a:br>
              <a:r>
                <a:rPr lang="fr" sz="1600" dirty="0"/>
                <a:t>Vise à générer des informations pour évaluer les actions visant à atteindre un objectif spécifique.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5" name="Content Placeholder 1">
              <a:extLst>
                <a:ext uri="{FF2B5EF4-FFF2-40B4-BE49-F238E27FC236}">
                  <a16:creationId xmlns:a16="http://schemas.microsoft.com/office/drawing/2014/main" id="{00831D97-A5D2-1210-A262-0BBF63B2432C}"/>
                </a:ext>
              </a:extLst>
            </p:cNvPr>
            <p:cNvSpPr txBox="1">
              <a:spLocks/>
            </p:cNvSpPr>
            <p:nvPr/>
          </p:nvSpPr>
          <p:spPr>
            <a:xfrm>
              <a:off x="5273191" y="1935740"/>
              <a:ext cx="2938692" cy="1015858"/>
            </a:xfrm>
            <a:prstGeom prst="rect">
              <a:avLst/>
            </a:prstGeom>
          </p:spPr>
          <p:txBody>
            <a:bodyPr vert="horz" lIns="90000" tIns="45720" rIns="91440" bIns="45720" rtlCol="0" anchor="t" anchorCtr="0">
              <a:noAutofit/>
            </a:bodyPr>
            <a:lstStyle>
              <a:lvl1pPr marL="342900" indent="-3429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SzPct val="100000"/>
                <a:buFont typeface="Arial" panose="020B0604020202020204" pitchFamily="34" charset="0"/>
                <a:buChar char="•"/>
                <a:defRPr lang="en-US"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Recherche participative </a:t>
              </a:r>
              <a:br>
                <a:rPr lang="en-US" sz="1600" dirty="0"/>
              </a:br>
              <a:r>
                <a:rPr lang="fr" sz="1600" dirty="0"/>
                <a:t>Vise à générer de nouvelles connaissances et compréhensions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0460D1-7BF8-19E0-B6F4-79B5E8FB9832}"/>
                </a:ext>
              </a:extLst>
            </p:cNvPr>
            <p:cNvSpPr txBox="1"/>
            <p:nvPr/>
          </p:nvSpPr>
          <p:spPr>
            <a:xfrm>
              <a:off x="8079133" y="1938594"/>
              <a:ext cx="643233" cy="592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" sz="2800" dirty="0">
                  <a:solidFill>
                    <a:schemeClr val="accent1"/>
                  </a:solidFill>
                  <a:latin typeface="+mj-lt"/>
                </a:rPr>
                <a:t>/</a:t>
              </a:r>
              <a:endParaRPr lang="en-US" sz="2800" dirty="0">
                <a:solidFill>
                  <a:schemeClr val="accent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36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5C839-4ED0-7542-B65A-11177A00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400" dirty="0"/>
              <a:t>Les résultats doivent être utiles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62AAC-E62F-1447-9D5A-6DDBF947CDD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fr" dirty="0"/>
              <a:t>Si les résultats doivent être utiles, alors : </a:t>
            </a:r>
            <a:r>
              <a:rPr lang="fr" b="1" dirty="0">
                <a:latin typeface="+mj-lt"/>
              </a:rPr>
              <a:t>la pertinence </a:t>
            </a:r>
            <a:r>
              <a:rPr lang="fr" dirty="0"/>
              <a:t>, </a:t>
            </a:r>
            <a:r>
              <a:rPr lang="fr" b="1" dirty="0">
                <a:latin typeface="+mn-lt"/>
              </a:rPr>
              <a:t>la crédibilité </a:t>
            </a:r>
            <a:r>
              <a:rPr lang="fr" dirty="0"/>
              <a:t>et </a:t>
            </a:r>
            <a:r>
              <a:rPr lang="fr" b="1" dirty="0" err="1">
                <a:latin typeface="+mj-lt"/>
              </a:rPr>
              <a:t>la rigueur </a:t>
            </a:r>
            <a:r>
              <a:rPr lang="fr" dirty="0"/>
              <a:t>sont (encore) importantes lors de l'utilisation de méthodes participatives</a:t>
            </a:r>
          </a:p>
          <a:p>
            <a:r>
              <a:rPr lang="fr" dirty="0"/>
              <a:t>Ils peuvent ne pas avoir de définitions absolues.</a:t>
            </a:r>
          </a:p>
          <a:p>
            <a:r>
              <a:rPr lang="fr" dirty="0"/>
              <a:t>S'engager avec des partenaires pour construire ces définitions.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F9FC-6E7A-7328-FC92-995BF3702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5459506"/>
            <a:ext cx="4889906" cy="519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" sz="1100" dirty="0"/>
              <a:t>Dr Jennifer Loke - </a:t>
            </a:r>
            <a:r>
              <a:rPr lang="fr" sz="1100" dirty="0">
                <a:effectLst/>
              </a:rPr>
              <a:t>Maître de conférences à l'Université de Hull - Faculté de la santé et des services sociaux</a:t>
            </a:r>
            <a:endParaRPr 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9C8E2-906E-890E-CF79-24E3AD0E0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9038" y="1765373"/>
            <a:ext cx="4568517" cy="35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7481" y="1772044"/>
            <a:ext cx="6439254" cy="4366432"/>
          </a:xfrm>
        </p:spPr>
        <p:txBody>
          <a:bodyPr>
            <a:normAutofit/>
          </a:bodyPr>
          <a:lstStyle/>
          <a:p>
            <a:r>
              <a:rPr lang="fr" sz="2000" dirty="0"/>
              <a:t>Pourquoi la discussion sur </a:t>
            </a:r>
            <a:r>
              <a:rPr lang="fr" dirty="0"/>
              <a:t>l'opportunité et la manière d'utiliser les méthodes participatives est-elle toujours pertinente ?</a:t>
            </a:r>
          </a:p>
          <a:p>
            <a:pPr lvl="1"/>
            <a:r>
              <a:rPr lang="fr" sz="1800" dirty="0"/>
              <a:t>Parce que le changement (des personnes et des organisations) se fait lentement</a:t>
            </a:r>
          </a:p>
          <a:p>
            <a:pPr lvl="1"/>
            <a:r>
              <a:rPr lang="fr" sz="1800" dirty="0"/>
              <a:t>Notre programme de recherche actuel et le contexte dans lequel la recherche est effectuée sont très différents d'il y a 40 ans.</a:t>
            </a:r>
          </a:p>
          <a:p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 recherche-action participative (RAP) </a:t>
            </a:r>
            <a:r>
              <a:rPr lang="fr" dirty="0"/>
              <a:t>est un élément clé de l'agroécologie.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000" dirty="0"/>
              <a:t>Recherche participative pour l'agroécologie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E55D24B-3E85-EFB5-FE82-E148775BA9A1}"/>
              </a:ext>
            </a:extLst>
          </p:cNvPr>
          <p:cNvSpPr txBox="1">
            <a:spLocks/>
          </p:cNvSpPr>
          <p:nvPr/>
        </p:nvSpPr>
        <p:spPr>
          <a:xfrm>
            <a:off x="950899" y="5767411"/>
            <a:ext cx="4009028" cy="742130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" sz="1600" dirty="0">
                <a:latin typeface="+mn-lt"/>
              </a:rPr>
              <a:t>Carlos et Ric écrivent sur les méthodes participatives depuis 20 ans</a:t>
            </a:r>
          </a:p>
        </p:txBody>
      </p:sp>
      <p:pic>
        <p:nvPicPr>
          <p:cNvPr id="4" name="Picture 3" descr="A red cover with a white label&#10;&#10;Description automatically generated">
            <a:extLst>
              <a:ext uri="{FF2B5EF4-FFF2-40B4-BE49-F238E27FC236}">
                <a16:creationId xmlns:a16="http://schemas.microsoft.com/office/drawing/2014/main" id="{20579EE6-F24F-0256-1879-2FF8B6820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 contrast="4000"/>
                    </a14:imgEffect>
                  </a14:imgLayer>
                </a14:imgProps>
              </a:ext>
            </a:extLst>
          </a:blip>
          <a:srcRect t="-136" r="1327"/>
          <a:stretch/>
        </p:blipFill>
        <p:spPr>
          <a:xfrm rot="21096746">
            <a:off x="2695626" y="2328762"/>
            <a:ext cx="2135245" cy="312687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9000"/>
              </a:prstClr>
            </a:outerShdw>
          </a:effectLst>
        </p:spPr>
      </p:pic>
      <p:pic>
        <p:nvPicPr>
          <p:cNvPr id="5" name="Picture 4" descr="A group of people working in a farm&#10;&#10;Description automatically generated">
            <a:extLst>
              <a:ext uri="{FF2B5EF4-FFF2-40B4-BE49-F238E27FC236}">
                <a16:creationId xmlns:a16="http://schemas.microsoft.com/office/drawing/2014/main" id="{BDF1E916-6610-3042-71E8-40D82F3FC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9082">
            <a:off x="776614" y="1659715"/>
            <a:ext cx="2570900" cy="255185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22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" sz="2000" dirty="0"/>
              <a:t>La PAR représente un défi, illustré par l'approche CCRP/CRFS des </a:t>
            </a:r>
            <a:r>
              <a:rPr lang="fr" dirty="0"/>
              <a:t>réseaux de recherche paysanne (FRN)</a:t>
            </a:r>
          </a:p>
          <a:p>
            <a:pPr lvl="1"/>
            <a:r>
              <a:rPr lang="fr" dirty="0"/>
              <a:t>Un FRN implique des agriculteurs, des chercheurs et d'autres personnes travaillant ensemble dans la PAR ; résoudre des problèmes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spécifiques à un lieu </a:t>
            </a:r>
            <a:r>
              <a:rPr lang="fr" dirty="0"/>
              <a:t>et modifier les systèmes agricoles.</a:t>
            </a:r>
          </a:p>
          <a:p>
            <a:pPr lvl="1"/>
            <a:r>
              <a:rPr lang="fr" dirty="0"/>
              <a:t>Mais tous les agriculteurs ne peuvent pas être dans un FRN.</a:t>
            </a:r>
          </a:p>
          <a:p>
            <a:r>
              <a:rPr lang="fr" dirty="0"/>
              <a:t>Par conséquent, la recherche participative doit produire des connaissances qui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à la fois </a:t>
            </a:r>
            <a:r>
              <a:rPr lang="fr" dirty="0"/>
              <a:t>aident les participants </a:t>
            </a:r>
            <a:r>
              <a:rPr lang="fr" i="1" dirty="0"/>
              <a:t>et </a:t>
            </a:r>
            <a:r>
              <a:rPr lang="fr" dirty="0"/>
              <a:t>sont utiles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au-delà du lieu </a:t>
            </a:r>
            <a:r>
              <a:rPr lang="fr" dirty="0"/>
              <a:t>où elles ont été générées.</a:t>
            </a:r>
          </a:p>
          <a:p>
            <a:r>
              <a:rPr lang="fr" sz="2000" dirty="0"/>
              <a:t>Les connaissances que nous produisons sur le changement des systèmes agroécologiques doivent être </a:t>
            </a:r>
            <a:r>
              <a:rPr lang="fr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généralisables </a:t>
            </a:r>
            <a:r>
              <a:rPr lang="fr" sz="2000" dirty="0"/>
              <a:t>. C'est notre principal </a:t>
            </a:r>
            <a:r>
              <a:rPr lang="fr" dirty="0"/>
              <a:t>défi en matière de méthodes.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3600" dirty="0"/>
              <a:t>Recherche participative pour l'agroécologie</a:t>
            </a:r>
          </a:p>
        </p:txBody>
      </p:sp>
    </p:spTree>
    <p:extLst>
      <p:ext uri="{BB962C8B-B14F-4D97-AF65-F5344CB8AC3E}">
        <p14:creationId xmlns:p14="http://schemas.microsoft.com/office/powerpoint/2010/main" val="156055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1657704"/>
            <a:ext cx="3427547" cy="26040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Pertinence</a:t>
            </a:r>
          </a:p>
          <a:p>
            <a:pPr marL="0" indent="0">
              <a:buNone/>
            </a:pPr>
            <a:r>
              <a:rPr lang="fr" sz="1800" dirty="0"/>
              <a:t>Si cela est utile au contexte dans lequel les résultats de la recherche seront utilisés.</a:t>
            </a:r>
          </a:p>
          <a:p>
            <a:pPr>
              <a:spcAft>
                <a:spcPts val="300"/>
              </a:spcAft>
            </a:pPr>
            <a:r>
              <a:rPr lang="fr" sz="1600" dirty="0"/>
              <a:t>La recherche pourrait être très pertinente au niveau local, mais non pertinente à d'autres niveaux </a:t>
            </a:r>
            <a:br>
              <a:rPr lang="en-US" sz="1600" dirty="0"/>
            </a:br>
            <a:r>
              <a:rPr lang="fr" sz="1600" dirty="0"/>
              <a:t>(par exemple, mondial).</a:t>
            </a:r>
          </a:p>
          <a:p>
            <a:r>
              <a:rPr lang="fr" sz="1600" dirty="0"/>
              <a:t>Nos recherches doivent produire des résultats à la fois locaux et mondiaux.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" sz="4000" dirty="0"/>
              <a:t>Qu'est-ce qu'une bonne recherche ?</a:t>
            </a:r>
            <a:endParaRPr lang="en-US" sz="40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6CD38FA-E28F-8C25-6BBA-25BE2B360C5F}"/>
              </a:ext>
            </a:extLst>
          </p:cNvPr>
          <p:cNvSpPr txBox="1">
            <a:spLocks/>
          </p:cNvSpPr>
          <p:nvPr/>
        </p:nvSpPr>
        <p:spPr>
          <a:xfrm>
            <a:off x="4389150" y="1657704"/>
            <a:ext cx="3332647" cy="260402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fr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Crédibilité</a:t>
            </a:r>
          </a:p>
          <a:p>
            <a:pPr marL="0" indent="0">
              <a:buNone/>
            </a:pPr>
            <a:r>
              <a:rPr lang="fr" sz="1800" dirty="0"/>
              <a:t>Varie selon le public visé par la recherche</a:t>
            </a:r>
          </a:p>
          <a:p>
            <a:pPr>
              <a:spcAft>
                <a:spcPts val="400"/>
              </a:spcAft>
            </a:pPr>
            <a:r>
              <a:rPr lang="fr" sz="1600" dirty="0"/>
              <a:t>Les individus peuvent avoir de la crédibilité (expérience, réputation), bien que cela puisse être biaisé.</a:t>
            </a:r>
          </a:p>
          <a:p>
            <a:pPr>
              <a:spcAft>
                <a:spcPts val="400"/>
              </a:spcAft>
            </a:pPr>
            <a:r>
              <a:rPr lang="fr" sz="1600" dirty="0"/>
              <a:t>La logique qui est fournie peut être crédible, les chercheurs utilisent souvent cette justification.</a:t>
            </a:r>
          </a:p>
          <a:p>
            <a:pPr>
              <a:spcAft>
                <a:spcPts val="400"/>
              </a:spcAft>
            </a:pPr>
            <a:r>
              <a:rPr lang="fr" sz="1600" dirty="0"/>
              <a:t>La délivrance du message peut également être crédibilisée.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9F44D63-2205-F348-3686-3780ED336C3D}"/>
              </a:ext>
            </a:extLst>
          </p:cNvPr>
          <p:cNvSpPr txBox="1">
            <a:spLocks/>
          </p:cNvSpPr>
          <p:nvPr/>
        </p:nvSpPr>
        <p:spPr>
          <a:xfrm>
            <a:off x="8131731" y="1656878"/>
            <a:ext cx="3427548" cy="260402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" sz="18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Rigueur</a:t>
            </a:r>
            <a:r>
              <a:rPr lang="fr" sz="1800" dirty="0"/>
              <a:t> </a:t>
            </a:r>
          </a:p>
          <a:p>
            <a:pPr marL="0" indent="0">
              <a:buNone/>
            </a:pPr>
            <a:r>
              <a:rPr lang="fr" sz="1800" dirty="0"/>
              <a:t>Faire les choses selon les règles que la communauté qui s'intéresse aux résultats considère comme étant la « bonne manière ».</a:t>
            </a:r>
          </a:p>
        </p:txBody>
      </p:sp>
    </p:spTree>
    <p:extLst>
      <p:ext uri="{BB962C8B-B14F-4D97-AF65-F5344CB8AC3E}">
        <p14:creationId xmlns:p14="http://schemas.microsoft.com/office/powerpoint/2010/main" val="184386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1160" y="1588651"/>
            <a:ext cx="6943640" cy="4556442"/>
          </a:xfrm>
        </p:spPr>
        <p:txBody>
          <a:bodyPr>
            <a:normAutofit/>
          </a:bodyPr>
          <a:lstStyle/>
          <a:p>
            <a:r>
              <a:rPr lang="fr" dirty="0"/>
              <a:t>« L'establishment de la recherche » affirme souvent que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 recherche participative n'est pas publiable </a:t>
            </a:r>
            <a:r>
              <a:rPr lang="fr" dirty="0"/>
              <a:t>.</a:t>
            </a:r>
          </a:p>
          <a:p>
            <a:r>
              <a:rPr lang="fr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Publiable </a:t>
            </a:r>
            <a:r>
              <a:rPr lang="fr" sz="2000" dirty="0"/>
              <a:t>- quelque chose que le reste du monde trouvera intéressant et pertinent </a:t>
            </a:r>
            <a:r>
              <a:rPr lang="fr" dirty="0"/>
              <a:t>; </a:t>
            </a:r>
            <a:r>
              <a:rPr lang="fr" sz="2000" dirty="0"/>
              <a:t>doit être valide et rigoureux.</a:t>
            </a:r>
          </a:p>
          <a:p>
            <a:r>
              <a:rPr lang="fr" dirty="0"/>
              <a:t>Dans le cadre de la recherche en agroécologie, nos approches standard restent utiles (par exemple, la conception en blocs </a:t>
            </a:r>
            <a:r>
              <a:rPr lang="fr" dirty="0" err="1"/>
              <a:t>aléatoires </a:t>
            </a:r>
            <a:r>
              <a:rPr lang="fr" dirty="0"/>
              <a:t>)</a:t>
            </a:r>
          </a:p>
          <a:p>
            <a:r>
              <a:rPr lang="fr" dirty="0"/>
              <a:t>L'agroécologie nécessite une approche intégrée et orientée vers les systèmes. </a:t>
            </a:r>
            <a:r>
              <a:rPr lang="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Nous avons donc besoin de PLUS que l'ensemble standard d'outils </a:t>
            </a:r>
            <a:r>
              <a:rPr lang="fr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" sz="2800" dirty="0"/>
              <a:t>Les résultats des méthodes participatives sont-ils publiables ?</a:t>
            </a:r>
          </a:p>
        </p:txBody>
      </p:sp>
      <p:pic>
        <p:nvPicPr>
          <p:cNvPr id="5" name="Picture 4" descr="A red and black open book&#10;&#10;Description automatically generated">
            <a:extLst>
              <a:ext uri="{FF2B5EF4-FFF2-40B4-BE49-F238E27FC236}">
                <a16:creationId xmlns:a16="http://schemas.microsoft.com/office/drawing/2014/main" id="{613C0723-7158-C751-76CD-AD9DEA00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34" y="2341561"/>
            <a:ext cx="2583730" cy="258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4193"/>
      </p:ext>
    </p:extLst>
  </p:cSld>
  <p:clrMapOvr>
    <a:masterClrMapping/>
  </p:clrMapOvr>
</p:sld>
</file>

<file path=ppt/theme/theme1.xml><?xml version="1.0" encoding="utf-8"?>
<a:theme xmlns:a="http://schemas.openxmlformats.org/drawingml/2006/main" name="ssdwebinar">
  <a:themeElements>
    <a:clrScheme name="Custom 1">
      <a:dk1>
        <a:srgbClr val="000000"/>
      </a:dk1>
      <a:lt1>
        <a:srgbClr val="FFFFFF"/>
      </a:lt1>
      <a:dk2>
        <a:srgbClr val="D32229"/>
      </a:dk2>
      <a:lt2>
        <a:srgbClr val="B4DCFA"/>
      </a:lt2>
      <a:accent1>
        <a:srgbClr val="D32229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tats4SD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ource Presentation Webinar CCRP Template" id="{7BF98FB4-0B45-444C-AAB8-890AC0206163}" vid="{72A80076-93A6-4668-8A0D-985930C1F7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Resource Presentation Webinar CCRP Template</Template>
  <TotalTime>2247</TotalTime>
  <Words>1658</Words>
  <Application>Microsoft Office PowerPoint</Application>
  <PresentationFormat>Widescreen</PresentationFormat>
  <Paragraphs>142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Open Sans</vt:lpstr>
      <vt:lpstr>Open Sans bold</vt:lpstr>
      <vt:lpstr>Open Sans Light</vt:lpstr>
      <vt:lpstr>Open Sans Semibold</vt:lpstr>
      <vt:lpstr>Open Sans Semibold</vt:lpstr>
      <vt:lpstr>ssdwebinar</vt:lpstr>
      <vt:lpstr>Séances sur les méthodes de recherche du FRN</vt:lpstr>
      <vt:lpstr>Tirer le meilleur parti des méthodes participatives dans nos recherches</vt:lpstr>
      <vt:lpstr>Objectifs de la session</vt:lpstr>
      <vt:lpstr>Recherche participative</vt:lpstr>
      <vt:lpstr>Les résultats doivent être utiles</vt:lpstr>
      <vt:lpstr>Recherche participative pour l'agroécologie</vt:lpstr>
      <vt:lpstr>Recherche participative pour l'agroécologie</vt:lpstr>
      <vt:lpstr>Qu'est-ce qu'une bonne recherche ?</vt:lpstr>
      <vt:lpstr>Les résultats des méthodes participatives sont-ils publiables ?</vt:lpstr>
      <vt:lpstr>Qu'est-ce qu'une bonne recherche ?</vt:lpstr>
      <vt:lpstr>Exemple : projet Botanicals</vt:lpstr>
      <vt:lpstr>Adapter les méthodes participatives à la recherche</vt:lpstr>
      <vt:lpstr>La recherche participative est un processus</vt:lpstr>
      <vt:lpstr>Qui s'adresse la recherche participative et les résultats générés ?</vt:lpstr>
      <vt:lpstr>Outils de méthodes de recherche participatives</vt:lpstr>
      <vt:lpstr>Quel outil participatif pour nos recherches ?</vt:lpstr>
      <vt:lpstr>Références utiles</vt:lpstr>
      <vt:lpstr>Sujets pour le travail de groupe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Series Title</dc:title>
  <dc:creator>Poole, Jane (ILRI)</dc:creator>
  <cp:lastModifiedBy>Emily Nevitt</cp:lastModifiedBy>
  <cp:revision>44</cp:revision>
  <dcterms:created xsi:type="dcterms:W3CDTF">2023-07-20T05:10:03Z</dcterms:created>
  <dcterms:modified xsi:type="dcterms:W3CDTF">2023-07-26T15:58:25Z</dcterms:modified>
</cp:coreProperties>
</file>