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1"/>
  </p:notesMasterIdLst>
  <p:handoutMasterIdLst>
    <p:handoutMasterId r:id="rId22"/>
  </p:handoutMasterIdLst>
  <p:sldIdLst>
    <p:sldId id="259" r:id="rId2"/>
    <p:sldId id="256" r:id="rId3"/>
    <p:sldId id="257" r:id="rId4"/>
    <p:sldId id="267" r:id="rId5"/>
    <p:sldId id="268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76" r:id="rId14"/>
    <p:sldId id="277" r:id="rId15"/>
    <p:sldId id="264" r:id="rId16"/>
    <p:sldId id="265" r:id="rId17"/>
    <p:sldId id="279" r:id="rId18"/>
    <p:sldId id="278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C9CE0A-5B48-4E4E-4B3A-D6A6DDC4203E}" name="Emily Nevitt" initials="EN" userId="S::emily@stats4sd.org::91a46551-6903-40e9-a611-a22bbfed6c58" providerId="AD"/>
  <p188:author id="{650ED6DE-B53D-4AAF-BC06-54FBDECF0885}" name="Poole, Jane (ILRI)" initials="JP" userId="S::J.POOLE@cgiar.org::7b932db4-3011-4ad4-8ec2-45cbdeb888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87551" autoAdjust="0"/>
  </p:normalViewPr>
  <p:slideViewPr>
    <p:cSldViewPr snapToGrid="0" snapToObjects="1">
      <p:cViewPr varScale="1">
        <p:scale>
          <a:sx n="76" d="100"/>
          <a:sy n="76" d="100"/>
        </p:scale>
        <p:origin x="12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67E71E-686C-174D-8B70-9A0CE74A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36664-D617-9B47-BC89-4F325D7E8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499A1-5F0C-FC4C-AC0D-831223B2703B}" type="datetimeFigureOut">
              <a:rPr lang="en-GB" smtClean="0"/>
              <a:t>26/07/2023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BB0D7-3D7C-1B45-9654-E3855B1B25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AD0CD-00B3-6542-9269-91784A15F9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7C348-898D-EC4D-AA51-7AEB92EDD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4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DA37D-A6CA-44DA-95E3-0C233DA4AA9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C5FE5-D78F-457B-9F36-527A9A28C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9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14:35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15:38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3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16:50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97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to this around 17:45 (and the next slide maybe 20 seconds later because the discussion goes between the two)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2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start…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4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around 01:38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01:49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89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02:47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60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04: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06:50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9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08:15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2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around 12:30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4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4sd.org/resources" TargetMode="External"/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98632-6E9B-724A-BE33-B8B085B90770}"/>
              </a:ext>
            </a:extLst>
          </p:cNvPr>
          <p:cNvSpPr/>
          <p:nvPr/>
        </p:nvSpPr>
        <p:spPr>
          <a:xfrm>
            <a:off x="3525332" y="-1"/>
            <a:ext cx="8666668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07B2B-D8AF-CC43-9621-80DA46E64D20}"/>
              </a:ext>
            </a:extLst>
          </p:cNvPr>
          <p:cNvSpPr txBox="1"/>
          <p:nvPr/>
        </p:nvSpPr>
        <p:spPr>
          <a:xfrm>
            <a:off x="3919528" y="6340134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7BF755-AB1A-BE42-8293-A5716BD29FE5}"/>
              </a:ext>
            </a:extLst>
          </p:cNvPr>
          <p:cNvCxnSpPr>
            <a:cxnSpLocks/>
          </p:cNvCxnSpPr>
          <p:nvPr/>
        </p:nvCxnSpPr>
        <p:spPr>
          <a:xfrm flipH="1">
            <a:off x="4176661" y="3988353"/>
            <a:ext cx="1456696" cy="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855" y="1668339"/>
            <a:ext cx="7662983" cy="2141463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357" y="4504573"/>
            <a:ext cx="7662983" cy="1242769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06FF0-D8F7-CE48-9579-8FD21B555F7D}"/>
              </a:ext>
            </a:extLst>
          </p:cNvPr>
          <p:cNvSpPr txBox="1"/>
          <p:nvPr/>
        </p:nvSpPr>
        <p:spPr>
          <a:xfrm>
            <a:off x="8905462" y="5879267"/>
            <a:ext cx="299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27294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EDE9A2-F659-734E-80DD-3E9217476162}"/>
              </a:ext>
            </a:extLst>
          </p:cNvPr>
          <p:cNvSpPr/>
          <p:nvPr/>
        </p:nvSpPr>
        <p:spPr>
          <a:xfrm>
            <a:off x="4284570" y="0"/>
            <a:ext cx="790742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B1DC-6323-2C4F-9C96-B852C977B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440827"/>
            <a:ext cx="6528816" cy="5654241"/>
          </a:xfrm>
        </p:spPr>
        <p:txBody>
          <a:bodyPr lIns="90000" anchor="ctr"/>
          <a:lstStyle>
            <a:lvl1pPr marL="342900" indent="-342900">
              <a:lnSpc>
                <a:spcPct val="11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60B29-20B8-5F40-90F6-9F7CD8AD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82896" y="6105480"/>
            <a:ext cx="2061601" cy="375537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98B9E-187C-0641-86A2-374CB624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4497" y="6105480"/>
            <a:ext cx="399366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EDD09-6B66-974C-8395-7A9D9B58C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65" y="6105480"/>
            <a:ext cx="94709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6A9EA-C2A7-7643-BEFA-B69BDBBB7604}"/>
              </a:ext>
            </a:extLst>
          </p:cNvPr>
          <p:cNvSpPr/>
          <p:nvPr/>
        </p:nvSpPr>
        <p:spPr>
          <a:xfrm>
            <a:off x="-8461" y="0"/>
            <a:ext cx="429303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A3F56-6D27-1E48-8A26-B8A29496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440827"/>
            <a:ext cx="3576792" cy="5287670"/>
          </a:xfrm>
        </p:spPr>
        <p:txBody>
          <a:bodyPr lIns="90000" tIns="46800" anchor="ctr" anchorCtr="0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4DB0E-FA05-1849-9B17-1ADEB1E65A51}"/>
              </a:ext>
            </a:extLst>
          </p:cNvPr>
          <p:cNvSpPr txBox="1"/>
          <p:nvPr/>
        </p:nvSpPr>
        <p:spPr>
          <a:xfrm>
            <a:off x="1794974" y="5981462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11449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/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0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1" y="1582034"/>
            <a:ext cx="11355064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D5118-030E-3B47-8E35-A2FD36F48A18}"/>
              </a:ext>
            </a:extLst>
          </p:cNvPr>
          <p:cNvSpPr txBox="1"/>
          <p:nvPr/>
        </p:nvSpPr>
        <p:spPr>
          <a:xfrm>
            <a:off x="10386298" y="6252845"/>
            <a:ext cx="1646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74684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-12272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901950-5B56-9B4B-9196-414187BDEB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842E2-371D-1F4B-9B94-400F9A7D55C1}"/>
              </a:ext>
            </a:extLst>
          </p:cNvPr>
          <p:cNvSpPr txBox="1"/>
          <p:nvPr/>
        </p:nvSpPr>
        <p:spPr>
          <a:xfrm>
            <a:off x="10386298" y="6252845"/>
            <a:ext cx="1646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425759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D7538-5F79-6244-8BAE-06CD970E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B099F-84DD-7741-A646-247138C6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4FB99-1B8A-2B4E-A2D8-9591099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2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inar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98486-DCCD-FF44-8EF3-D2182B79B1CF}"/>
              </a:ext>
            </a:extLst>
          </p:cNvPr>
          <p:cNvSpPr/>
          <p:nvPr/>
        </p:nvSpPr>
        <p:spPr>
          <a:xfrm>
            <a:off x="0" y="5596856"/>
            <a:ext cx="12192000" cy="12611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0D0ED8-F780-E94A-80A3-42700BC94782}"/>
              </a:ext>
            </a:extLst>
          </p:cNvPr>
          <p:cNvSpPr txBox="1"/>
          <p:nvPr/>
        </p:nvSpPr>
        <p:spPr>
          <a:xfrm>
            <a:off x="7715522" y="6288723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6B3B19-201F-7348-A518-8545BF991447}"/>
              </a:ext>
            </a:extLst>
          </p:cNvPr>
          <p:cNvCxnSpPr>
            <a:cxnSpLocks/>
          </p:cNvCxnSpPr>
          <p:nvPr/>
        </p:nvCxnSpPr>
        <p:spPr>
          <a:xfrm>
            <a:off x="1436317" y="1776248"/>
            <a:ext cx="0" cy="22492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481959"/>
            <a:ext cx="7334800" cy="1890688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0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343" y="3589573"/>
            <a:ext cx="7355820" cy="569067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833F7-2487-1A47-A42E-8AC5BA1A9912}"/>
              </a:ext>
            </a:extLst>
          </p:cNvPr>
          <p:cNvSpPr txBox="1"/>
          <p:nvPr/>
        </p:nvSpPr>
        <p:spPr>
          <a:xfrm>
            <a:off x="1312150" y="601896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57740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binar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98486-DCCD-FF44-8EF3-D2182B79B1CF}"/>
              </a:ext>
            </a:extLst>
          </p:cNvPr>
          <p:cNvSpPr/>
          <p:nvPr/>
        </p:nvSpPr>
        <p:spPr>
          <a:xfrm>
            <a:off x="0" y="5596856"/>
            <a:ext cx="12192000" cy="12611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0D0ED8-F780-E94A-80A3-42700BC94782}"/>
              </a:ext>
            </a:extLst>
          </p:cNvPr>
          <p:cNvSpPr txBox="1"/>
          <p:nvPr/>
        </p:nvSpPr>
        <p:spPr>
          <a:xfrm>
            <a:off x="7715522" y="6288723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6B3B19-201F-7348-A518-8545BF991447}"/>
              </a:ext>
            </a:extLst>
          </p:cNvPr>
          <p:cNvCxnSpPr>
            <a:cxnSpLocks/>
          </p:cNvCxnSpPr>
          <p:nvPr/>
        </p:nvCxnSpPr>
        <p:spPr>
          <a:xfrm>
            <a:off x="1436317" y="1415086"/>
            <a:ext cx="0" cy="32568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082900"/>
            <a:ext cx="7334800" cy="2141463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343" y="3441289"/>
            <a:ext cx="7355820" cy="569067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64E2-89D0-4642-B183-0B59063B4D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913" y="4192487"/>
            <a:ext cx="7334250" cy="56991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GB" sz="3200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E5F96-E694-C044-90F3-FB3FEC110F9D}"/>
              </a:ext>
            </a:extLst>
          </p:cNvPr>
          <p:cNvSpPr txBox="1"/>
          <p:nvPr userDrawn="1"/>
        </p:nvSpPr>
        <p:spPr>
          <a:xfrm>
            <a:off x="1312150" y="601896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27077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-12272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8E63C-7146-544E-B0BE-791D359D5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914" y="6363164"/>
            <a:ext cx="1428821" cy="2507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901950-5B56-9B4B-9196-414187BDEB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3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AE17C0-B662-534D-9D8E-374BDD40D1EC}"/>
              </a:ext>
            </a:extLst>
          </p:cNvPr>
          <p:cNvSpPr/>
          <p:nvPr userDrawn="1"/>
        </p:nvSpPr>
        <p:spPr>
          <a:xfrm>
            <a:off x="4525702" y="0"/>
            <a:ext cx="7666298" cy="6857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74A12-DDA2-FB49-95AB-04F917955AC5}"/>
              </a:ext>
            </a:extLst>
          </p:cNvPr>
          <p:cNvSpPr txBox="1"/>
          <p:nvPr userDrawn="1"/>
        </p:nvSpPr>
        <p:spPr>
          <a:xfrm>
            <a:off x="5221924" y="6415212"/>
            <a:ext cx="6756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</a:t>
            </a:r>
            <a:fld id="{6B588BB5-FF46-BD4E-A08B-4296A93C7864}" type="datetimeyyyy">
              <a:rPr lang="en-GB"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2023</a:t>
            </a:fld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Statistics for Sustainable Development  </a:t>
            </a:r>
            <a:r>
              <a:rPr lang="en-GB" sz="1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84C96-75E8-0548-97E2-2B256A366938}"/>
              </a:ext>
            </a:extLst>
          </p:cNvPr>
          <p:cNvSpPr txBox="1"/>
          <p:nvPr userDrawn="1"/>
        </p:nvSpPr>
        <p:spPr>
          <a:xfrm>
            <a:off x="5979470" y="4689803"/>
            <a:ext cx="5454984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2700"/>
              </a:spcAft>
            </a:pPr>
            <a:r>
              <a:rPr lang="en-GB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Find more guides and materials at </a:t>
            </a:r>
            <a:r>
              <a:rPr lang="en-GB" sz="2400" b="1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stats4sd.org/resources</a:t>
            </a:r>
            <a:endParaRPr lang="en-GB" sz="2400" b="1" dirty="0">
              <a:solidFill>
                <a:schemeClr val="tx2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12" name="Picture 11" descr="A picture containing black, night&#10;&#10;Description automatically generated">
            <a:extLst>
              <a:ext uri="{FF2B5EF4-FFF2-40B4-BE49-F238E27FC236}">
                <a16:creationId xmlns:a16="http://schemas.microsoft.com/office/drawing/2014/main" id="{0EEC8CFF-BCA2-8A47-AA27-84C4B0528C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6" y="4832059"/>
            <a:ext cx="642466" cy="642466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CC3B39E-BD63-504B-BD1C-16C881EAC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1925" y="1100558"/>
            <a:ext cx="6096355" cy="14447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GB" sz="4000" b="1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lang="en-GB" sz="4000" kern="12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BC4465-C68A-844B-ABA9-61E2C12A3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925" y="2688186"/>
            <a:ext cx="6096355" cy="1512456"/>
          </a:xfr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None/>
              <a:defRPr lang="en-GB" sz="24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lang="en-GB" sz="4000" kern="12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88D5-7EC6-F042-A3D0-5392D5EDFCC8}"/>
              </a:ext>
            </a:extLst>
          </p:cNvPr>
          <p:cNvSpPr txBox="1"/>
          <p:nvPr userDrawn="1"/>
        </p:nvSpPr>
        <p:spPr>
          <a:xfrm>
            <a:off x="10108505" y="265889"/>
            <a:ext cx="1869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EFD6B6-F8B7-9325-95DF-8396F742A0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014" y="257891"/>
            <a:ext cx="1261146" cy="5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3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09B01-23F5-F346-B24D-7AA19B8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0912"/>
            <a:ext cx="10916907" cy="1105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EE05F-F78F-0D48-8887-C53654C3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16906" cy="398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C7B4-2B6E-B649-A283-23AE6B7A4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6894" y="6077516"/>
            <a:ext cx="231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2EB5-F374-6B40-BF2A-1423618BF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9834" y="6077516"/>
            <a:ext cx="3479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B805-EFE3-3E45-9C7F-69BAA91A2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2137" y="6077516"/>
            <a:ext cx="231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DEE31-3531-917E-64BD-A3FB589D3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alphaModFix amt="97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497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2000" b="0" i="0" kern="1200" dirty="0" smtClean="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58926044_Designing_participatory_on-farm_experiments_Resources_for_Trainers" TargetMode="External"/><Relationship Id="rId2" Type="http://schemas.openxmlformats.org/officeDocument/2006/relationships/hyperlink" Target="https://www.ids.ac.uk/files/dmfile/Wp21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mc/articles/PMC4535087/" TargetMode="External"/><Relationship Id="rId4" Type="http://schemas.openxmlformats.org/officeDocument/2006/relationships/hyperlink" Target="https://pubmed.ncbi.nlm.nih.gov/16510882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B939-3F9B-AE44-87B0-FDA2F323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082900"/>
            <a:ext cx="8970578" cy="2141463"/>
          </a:xfrm>
        </p:spPr>
        <p:txBody>
          <a:bodyPr>
            <a:normAutofit fontScale="90000"/>
          </a:bodyPr>
          <a:lstStyle/>
          <a:p>
            <a:r>
              <a:rPr lang="en-US" dirty="0"/>
              <a:t>FRN Research Methods</a:t>
            </a:r>
            <a:br>
              <a:rPr lang="en-US" dirty="0"/>
            </a:br>
            <a:r>
              <a:rPr lang="en-US" dirty="0"/>
              <a:t>Sessions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FF102-B0BE-BD4E-A451-FAC5AE89EA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RMS </a:t>
            </a:r>
            <a:r>
              <a:rPr lang="en-US" sz="2800" dirty="0"/>
              <a:t>– July 2023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261578-BB27-9D4D-B0C4-54B327738E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913" y="4192487"/>
            <a:ext cx="8894676" cy="569912"/>
          </a:xfrm>
        </p:spPr>
        <p:txBody>
          <a:bodyPr/>
          <a:lstStyle/>
          <a:p>
            <a:r>
              <a:rPr lang="en-GB" sz="2800" dirty="0"/>
              <a:t>CRFS – Research Methods Support project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90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75482" cy="6131858"/>
          </a:xfrm>
        </p:spPr>
        <p:txBody>
          <a:bodyPr>
            <a:normAutofit/>
          </a:bodyPr>
          <a:lstStyle/>
          <a:p>
            <a:r>
              <a:rPr lang="en-US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Principles of good research – </a:t>
            </a:r>
            <a:r>
              <a:rPr lang="en-US" dirty="0"/>
              <a:t>remain important and relevant for Participatory Research</a:t>
            </a:r>
          </a:p>
          <a:p>
            <a:pPr lvl="1">
              <a:spcAft>
                <a:spcPts val="300"/>
              </a:spcAft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How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researchers can contribute </a:t>
            </a:r>
            <a:r>
              <a:rPr lang="en-US" dirty="0"/>
              <a:t>within the co-creation process.</a:t>
            </a:r>
            <a:endParaRPr lang="en-US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1"/>
            <a:r>
              <a:rPr lang="en-US" dirty="0"/>
              <a:t>This may include many different types of research, both participatory and non-participatory (e.g. lab-based research). </a:t>
            </a:r>
          </a:p>
          <a:p>
            <a:pPr lvl="1"/>
            <a:r>
              <a:rPr lang="en-US" dirty="0"/>
              <a:t>Some research can be conducted by researchers alone, some by farmers alone and some jointly. 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</a:t>
            </a:r>
            <a:r>
              <a:rPr lang="en-US" dirty="0"/>
              <a:t>is good research? </a:t>
            </a:r>
            <a:endParaRPr lang="en-US" sz="4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2FBBFF-4CBD-4874-79DA-BA5A485A89B3}"/>
              </a:ext>
            </a:extLst>
          </p:cNvPr>
          <p:cNvSpPr txBox="1">
            <a:spLocks/>
          </p:cNvSpPr>
          <p:nvPr/>
        </p:nvSpPr>
        <p:spPr>
          <a:xfrm>
            <a:off x="5248656" y="1402080"/>
            <a:ext cx="6575482" cy="1315894"/>
          </a:xfrm>
          <a:prstGeom prst="rect">
            <a:avLst/>
          </a:prstGeom>
        </p:spPr>
        <p:txBody>
          <a:bodyPr vert="horz" lIns="90000" tIns="45720" rIns="91440" bIns="45720" numCol="2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lang="en-US"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en-US" dirty="0"/>
              <a:t>Replication</a:t>
            </a:r>
          </a:p>
          <a:p>
            <a:pPr lvl="1">
              <a:spcAft>
                <a:spcPts val="300"/>
              </a:spcAft>
            </a:pPr>
            <a:r>
              <a:rPr lang="en-US" dirty="0" err="1"/>
              <a:t>Randomisation</a:t>
            </a:r>
            <a:endParaRPr lang="en-US" dirty="0"/>
          </a:p>
          <a:p>
            <a:pPr lvl="1">
              <a:spcAft>
                <a:spcPts val="300"/>
              </a:spcAft>
            </a:pPr>
            <a:r>
              <a:rPr lang="en-US" dirty="0"/>
              <a:t>Avoiding bias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Precision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Objectivity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Repeatability</a:t>
            </a:r>
          </a:p>
        </p:txBody>
      </p:sp>
    </p:spTree>
    <p:extLst>
      <p:ext uri="{BB962C8B-B14F-4D97-AF65-F5344CB8AC3E}">
        <p14:creationId xmlns:p14="http://schemas.microsoft.com/office/powerpoint/2010/main" val="272386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Example: Botanicals Project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9539" y="1595470"/>
            <a:ext cx="11230295" cy="3469688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sz="1800" dirty="0"/>
              <a:t>Integrated studies on efficacy of pesticides combined with farmers opinions on this (knowledge, benefits, disadvantages etc.)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Participatory activity - groups of farmers talking about the issues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9 communities, same protocol and process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Careful data recording and processing.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Producing succinct messages to look at consistency across communities; drawing general conclusions.</a:t>
            </a:r>
          </a:p>
          <a:p>
            <a:r>
              <a:rPr lang="en-US" sz="1800" dirty="0"/>
              <a:t>Able to write up and publish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39255-E43D-AF23-03A5-B033C97C0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67" y="4228549"/>
            <a:ext cx="6643438" cy="2001144"/>
          </a:xfrm>
          <a:prstGeom prst="rect">
            <a:avLst/>
          </a:prstGeom>
          <a:ln>
            <a:noFill/>
          </a:ln>
          <a:effectLst>
            <a:outerShdw blurRad="139700" dist="38100" dir="2700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52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3393052"/>
            <a:ext cx="2995092" cy="2785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+mj-lt"/>
              </a:rPr>
              <a:t>Standardisation</a:t>
            </a:r>
            <a:r>
              <a:rPr lang="en-US" b="1" dirty="0">
                <a:latin typeface="+mj-lt"/>
              </a:rPr>
              <a:t>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of what we do, where and how we record.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Adapting participatory methods for research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6E4B9A2-B3EA-1BFF-4D05-3FFA8F8098AC}"/>
              </a:ext>
            </a:extLst>
          </p:cNvPr>
          <p:cNvSpPr txBox="1">
            <a:spLocks/>
          </p:cNvSpPr>
          <p:nvPr/>
        </p:nvSpPr>
        <p:spPr>
          <a:xfrm>
            <a:off x="4438496" y="3352405"/>
            <a:ext cx="2995092" cy="2785552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+mn-lt"/>
              </a:rPr>
              <a:t>Structure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of the activities, the way things are done. For example, stratifying by gender, defining the crop area vs. outside.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FFA79D8-5CA1-859A-346D-6EA86D21243F}"/>
              </a:ext>
            </a:extLst>
          </p:cNvPr>
          <p:cNvSpPr txBox="1">
            <a:spLocks/>
          </p:cNvSpPr>
          <p:nvPr/>
        </p:nvSpPr>
        <p:spPr>
          <a:xfrm>
            <a:off x="8325322" y="3352406"/>
            <a:ext cx="2995092" cy="2785552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+mn-lt"/>
              </a:rPr>
              <a:t>Coverage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multiple communities and that these capture the diversity of the context (representative and informative).</a:t>
            </a:r>
          </a:p>
        </p:txBody>
      </p:sp>
      <p:pic>
        <p:nvPicPr>
          <p:cNvPr id="8" name="Picture 7" descr="A red handshake on a black background&#10;&#10;Description automatically generated">
            <a:extLst>
              <a:ext uri="{FF2B5EF4-FFF2-40B4-BE49-F238E27FC236}">
                <a16:creationId xmlns:a16="http://schemas.microsoft.com/office/drawing/2014/main" id="{832BF512-19B1-C4FC-2C03-3A8D998B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15" y="1959250"/>
            <a:ext cx="1433802" cy="1433802"/>
          </a:xfrm>
          <a:prstGeom prst="rect">
            <a:avLst/>
          </a:prstGeom>
        </p:spPr>
      </p:pic>
      <p:pic>
        <p:nvPicPr>
          <p:cNvPr id="10" name="Picture 9" descr="A red and black cube&#10;&#10;Description automatically generated">
            <a:extLst>
              <a:ext uri="{FF2B5EF4-FFF2-40B4-BE49-F238E27FC236}">
                <a16:creationId xmlns:a16="http://schemas.microsoft.com/office/drawing/2014/main" id="{D73F1000-E499-C991-34A8-EA0200456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010" y="1831419"/>
            <a:ext cx="1316182" cy="1316182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6C23F65B-A414-DF76-D186-AA7E4361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406" y="1831419"/>
            <a:ext cx="1216923" cy="12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28816" cy="613185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Participatory research is a (longer) process </a:t>
            </a:r>
            <a:r>
              <a:rPr lang="en-US" dirty="0"/>
              <a:t>- not about a single research activity.</a:t>
            </a:r>
          </a:p>
          <a:p>
            <a:pPr lvl="1"/>
            <a:r>
              <a:rPr lang="en-US" dirty="0"/>
              <a:t>To generate real knowledge we need to think beyond a single participatory activity and tool </a:t>
            </a:r>
            <a:br>
              <a:rPr lang="en-US" dirty="0"/>
            </a:br>
            <a:r>
              <a:rPr lang="en-US" dirty="0"/>
              <a:t>(e.g. FGD)</a:t>
            </a:r>
          </a:p>
          <a:p>
            <a:pPr lvl="1"/>
            <a:r>
              <a:rPr lang="en-US" dirty="0"/>
              <a:t>Process where we contribute different elements of the research process and build together the hypothesis and answer these as we learn</a:t>
            </a:r>
          </a:p>
          <a:p>
            <a:pPr lvl="1"/>
            <a:r>
              <a:rPr lang="en-US" dirty="0"/>
              <a:t>CCRP / CRFS has shown the potential to achieve good research results due to our ongoing activities with the same participants.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Participatory Research is a process</a:t>
            </a:r>
          </a:p>
        </p:txBody>
      </p:sp>
    </p:spTree>
    <p:extLst>
      <p:ext uri="{BB962C8B-B14F-4D97-AF65-F5344CB8AC3E}">
        <p14:creationId xmlns:p14="http://schemas.microsoft.com/office/powerpoint/2010/main" val="121107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28816" cy="6131858"/>
          </a:xfrm>
        </p:spPr>
        <p:txBody>
          <a:bodyPr>
            <a:normAutofit/>
          </a:bodyPr>
          <a:lstStyle/>
          <a:p>
            <a:r>
              <a:rPr lang="en-US" dirty="0"/>
              <a:t>Farmers might be interested in some elements (e.g. disease levels reduced in a crop)</a:t>
            </a:r>
          </a:p>
          <a:p>
            <a:r>
              <a:rPr lang="en-US" dirty="0"/>
              <a:t>Researchers might be interested in how the farmers respond to this, their attitudes, who is engaged or not engaged?</a:t>
            </a:r>
          </a:p>
          <a:p>
            <a:r>
              <a:rPr lang="en-US" dirty="0"/>
              <a:t>Within one activity, different groups can be interested in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different types of results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Who</a:t>
            </a:r>
            <a:r>
              <a:rPr lang="en-US" dirty="0"/>
              <a:t> are the participatory research and the results generated for?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768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Participatory research methods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263117" cy="45564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thousands of participatory research methods tools that have been described, promoted and used.</a:t>
            </a:r>
          </a:p>
          <a:p>
            <a:pPr marL="0" indent="0">
              <a:buNone/>
            </a:pPr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Which ones are useful for our research?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6A2DAA-C047-7494-D257-20CA4FC13A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9765" y="1414429"/>
            <a:ext cx="2682453" cy="253467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6D95E-185F-1489-C992-D40C128A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083" y="3163924"/>
            <a:ext cx="2925024" cy="2684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A17862-7B12-C56E-02EC-74443021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257" y="3328236"/>
            <a:ext cx="4649009" cy="3103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FA4AF9-FD9D-505B-52E5-C8D119545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945" y="1841186"/>
            <a:ext cx="3081513" cy="807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4A946A-4903-6951-8DC4-82642D43F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97" y="5919032"/>
            <a:ext cx="3453011" cy="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The question is not ‘which’ tool but:</a:t>
            </a:r>
            <a:endParaRPr lang="en-US" dirty="0">
              <a:latin typeface="+mj-lt"/>
            </a:endParaRPr>
          </a:p>
          <a:p>
            <a:r>
              <a:rPr lang="en-US" dirty="0"/>
              <a:t>How to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engage with partners </a:t>
            </a:r>
            <a:r>
              <a:rPr lang="en-US" dirty="0"/>
              <a:t>using a collaborative, co-created approach to answer different questions and share learning.</a:t>
            </a:r>
          </a:p>
          <a:p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Why </a:t>
            </a:r>
            <a:r>
              <a:rPr lang="en-US" dirty="0"/>
              <a:t>and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how</a:t>
            </a:r>
            <a:r>
              <a:rPr lang="en-US" dirty="0"/>
              <a:t> we use it.</a:t>
            </a:r>
          </a:p>
          <a:p>
            <a:pPr lvl="1"/>
            <a:r>
              <a:rPr lang="en-US" dirty="0"/>
              <a:t>Is it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relevant</a:t>
            </a:r>
            <a:r>
              <a:rPr lang="en-US" dirty="0"/>
              <a:t> to the objective?</a:t>
            </a:r>
          </a:p>
          <a:p>
            <a:pPr lvl="1"/>
            <a:r>
              <a:rPr lang="en-US" dirty="0"/>
              <a:t>Are we using it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mindfully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Is it used with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rigour</a:t>
            </a:r>
            <a:r>
              <a:rPr lang="en-US" dirty="0"/>
              <a:t>? – are we able to repeat the process and describe to others what we have done?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Which participatory tool for our research?</a:t>
            </a:r>
          </a:p>
        </p:txBody>
      </p:sp>
    </p:spTree>
    <p:extLst>
      <p:ext uri="{BB962C8B-B14F-4D97-AF65-F5344CB8AC3E}">
        <p14:creationId xmlns:p14="http://schemas.microsoft.com/office/powerpoint/2010/main" val="178732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440827"/>
            <a:ext cx="6893468" cy="5654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>
                <a:latin typeface="+mn-lt"/>
              </a:rPr>
              <a:t>Barahona C and S Levy (2003) “How to Generate Statistics and Influence Policy Using Participatory Methods in Research; Reflections on Work in Malawi, 1999-2002”, working Paper no.212, Brighton, Institute of Development Studies, 8.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  <a:hlinkClick r:id="rId2"/>
              </a:rPr>
              <a:t>https://www.ids.ac.uk/files/dmfile/Wp212.pdf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en-US" sz="1500" dirty="0">
                <a:latin typeface="+mn-lt"/>
              </a:rPr>
              <a:t>Designing participatory on-farm experiments: Resources for Trainers.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January 2003. Publisher: World Agroforestry Centre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  <a:hlinkClick r:id="rId3"/>
              </a:rPr>
              <a:t>https://www.researchgate.net/publication/258926044_Designing_participatory_on-farm_experiments_Resources_for_Trainers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212121"/>
                </a:solidFill>
                <a:effectLst/>
                <a:latin typeface="+mn-lt"/>
              </a:rPr>
              <a:t>Green LW, Glasgow RE. Evaluating the relevance, generalization, and applicability of research: issues in external validation and translation methodology. Eval Health Prof. 2006 Mar;29(1):126-53. Doi: 10.1177/0163278705284445. PMID: 16510882. </a:t>
            </a:r>
            <a:r>
              <a:rPr lang="en-US" sz="1500" dirty="0">
                <a:solidFill>
                  <a:srgbClr val="008272"/>
                </a:solidFill>
                <a:effectLst/>
                <a:latin typeface="+mn-lt"/>
                <a:hlinkClick r:id="rId4"/>
              </a:rPr>
              <a:t>https://pubmed.ncbi.nlm.nih.gov/16510882/</a:t>
            </a:r>
            <a:r>
              <a:rPr lang="en-US" sz="1500" dirty="0">
                <a:solidFill>
                  <a:srgbClr val="212121"/>
                </a:solidFill>
                <a:effectLst/>
                <a:latin typeface="+mn-lt"/>
              </a:rPr>
              <a:t> 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212121"/>
                </a:solidFill>
                <a:effectLst/>
                <a:latin typeface="+mn-lt"/>
              </a:rPr>
              <a:t>[1] Leung L. Validity, reliability, and generalizability in qualitative research. J Family Med Prim Care. 2015;4(3):324-327. doi:10.4103/2249-4863.161306.  </a:t>
            </a:r>
            <a:br>
              <a:rPr lang="en-US" sz="1500" dirty="0">
                <a:solidFill>
                  <a:srgbClr val="212121"/>
                </a:solidFill>
                <a:effectLst/>
                <a:latin typeface="+mn-lt"/>
              </a:rPr>
            </a:br>
            <a:r>
              <a:rPr lang="en-US" sz="1500" dirty="0">
                <a:solidFill>
                  <a:srgbClr val="008272"/>
                </a:solidFill>
                <a:effectLst/>
                <a:latin typeface="+mn-lt"/>
                <a:hlinkClick r:id="rId5"/>
              </a:rPr>
              <a:t>https://www.ncbi.nlm.nih.gov/pmc/articles/PMC4535087/</a:t>
            </a:r>
            <a:r>
              <a:rPr lang="en-US" sz="1500" dirty="0">
                <a:solidFill>
                  <a:srgbClr val="212121"/>
                </a:solidFill>
                <a:effectLst/>
                <a:latin typeface="+mn-lt"/>
              </a:rPr>
              <a:t>  </a:t>
            </a:r>
            <a:endParaRPr lang="en-US" sz="1500" dirty="0">
              <a:latin typeface="+mn-lt"/>
            </a:endParaRPr>
          </a:p>
          <a:p>
            <a:pPr marL="0" indent="0" algn="l">
              <a:buNone/>
            </a:pPr>
            <a:r>
              <a:rPr lang="en-US" sz="1500" b="0" u="none" strike="noStrike" baseline="0" dirty="0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Denise F. Polit, Cheryl </a:t>
            </a:r>
            <a:r>
              <a:rPr lang="en-US" sz="1500" b="0" u="none" strike="noStrike" baseline="0" dirty="0" err="1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Tatano</a:t>
            </a:r>
            <a:r>
              <a:rPr lang="en-US" sz="1500" b="0" u="none" strike="noStrike" baseline="0" dirty="0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 Beck (2010). </a:t>
            </a:r>
            <a:r>
              <a:rPr lang="en-US" sz="1500" b="0" u="none" strike="noStrike" baseline="0" dirty="0"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Generalization in quantitative and qualitative research: Myths and strategies. </a:t>
            </a:r>
            <a:r>
              <a:rPr lang="en-US" sz="1500" b="0" u="none" strike="noStrike" baseline="0" dirty="0">
                <a:solidFill>
                  <a:srgbClr val="000066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International Journal of Nursing Studies 47 (2010) 1451–1458</a:t>
            </a:r>
            <a:endParaRPr lang="en-US" sz="1500" dirty="0">
              <a:latin typeface="+mn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References</a:t>
            </a:r>
          </a:p>
        </p:txBody>
      </p:sp>
    </p:spTree>
    <p:extLst>
      <p:ext uri="{BB962C8B-B14F-4D97-AF65-F5344CB8AC3E}">
        <p14:creationId xmlns:p14="http://schemas.microsoft.com/office/powerpoint/2010/main" val="3068978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You have heard a discussion among colleagues who all come from a quantitative background. What important elements were not mentioned that you think are important to ‘participatory approaches in research’?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What are your experiences and challenges with using participatory activities at local level when we want to reach global knowledge?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What experience do you have or challenges you have experienced publishing results from participatory activities? What can we do to remove these challenges?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Topics for Group Work</a:t>
            </a:r>
          </a:p>
        </p:txBody>
      </p:sp>
    </p:spTree>
    <p:extLst>
      <p:ext uri="{BB962C8B-B14F-4D97-AF65-F5344CB8AC3E}">
        <p14:creationId xmlns:p14="http://schemas.microsoft.com/office/powerpoint/2010/main" val="92554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AADC98-361E-D348-9854-08FD4639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From the series:</a:t>
            </a:r>
            <a:br>
              <a:rPr lang="en-GB" dirty="0"/>
            </a:br>
            <a:r>
              <a:rPr lang="en-GB" dirty="0"/>
              <a:t>FRN Research Methods Sessions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1D29D9-EAB0-2549-988E-62281C3880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Created and presented by </a:t>
            </a:r>
            <a:r>
              <a:rPr lang="en-GB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RMS</a:t>
            </a:r>
          </a:p>
          <a:p>
            <a:r>
              <a:rPr lang="en-GB" dirty="0"/>
              <a:t>CRFS – Research Methods Support project</a:t>
            </a:r>
          </a:p>
          <a:p>
            <a:r>
              <a:rPr lang="en-GB" dirty="0"/>
              <a:t>July 2023</a:t>
            </a:r>
          </a:p>
        </p:txBody>
      </p:sp>
    </p:spTree>
    <p:extLst>
      <p:ext uri="{BB962C8B-B14F-4D97-AF65-F5344CB8AC3E}">
        <p14:creationId xmlns:p14="http://schemas.microsoft.com/office/powerpoint/2010/main" val="395947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020E-31B3-2F4A-A144-D6AED078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855" y="475129"/>
            <a:ext cx="7662983" cy="3334673"/>
          </a:xfrm>
        </p:spPr>
        <p:txBody>
          <a:bodyPr>
            <a:normAutofit/>
          </a:bodyPr>
          <a:lstStyle/>
          <a:p>
            <a:r>
              <a:rPr lang="en-US" sz="4800" dirty="0"/>
              <a:t>Making the most of participatory methods in our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C8D04-D240-6D4B-ACEC-09A59370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357" y="4290161"/>
            <a:ext cx="7263591" cy="1242769"/>
          </a:xfrm>
        </p:spPr>
        <p:txBody>
          <a:bodyPr/>
          <a:lstStyle/>
          <a:p>
            <a:r>
              <a:rPr lang="en-US" sz="2800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Interview with Carlos Barahona, Ric Coe and Jane Poole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87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 this session, we will discuss the following:</a:t>
            </a:r>
          </a:p>
          <a:p>
            <a:r>
              <a:rPr lang="en-US" sz="2000" dirty="0"/>
              <a:t>The </a:t>
            </a: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diverse use of participatory methods for research</a:t>
            </a:r>
            <a:r>
              <a:rPr lang="en-US" sz="2000" dirty="0"/>
              <a:t> by CRFS projects.</a:t>
            </a:r>
          </a:p>
          <a:p>
            <a:pPr lvl="1"/>
            <a:r>
              <a:rPr lang="en-US" dirty="0"/>
              <a:t>There are a vast number of tools available and our CRFS colleagues use these widely</a:t>
            </a:r>
          </a:p>
          <a:p>
            <a:r>
              <a:rPr lang="en-US" sz="2000" dirty="0"/>
              <a:t>How can the use of these tools contribute to </a:t>
            </a: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high-quality research</a:t>
            </a:r>
            <a:r>
              <a:rPr lang="en-US" sz="2000" dirty="0"/>
              <a:t>?</a:t>
            </a:r>
          </a:p>
          <a:p>
            <a:r>
              <a:rPr lang="en-US" dirty="0"/>
              <a:t>How does the use of these tools generate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results which go beyond our local context</a:t>
            </a:r>
            <a:r>
              <a:rPr lang="en-US" dirty="0"/>
              <a:t>? </a:t>
            </a:r>
            <a:endParaRPr lang="en-US" sz="2000" dirty="0"/>
          </a:p>
          <a:p>
            <a:r>
              <a:rPr lang="en-US" dirty="0"/>
              <a:t>Links to the last FRN WG meeting (June 2023) when Jutta Blauert presented on her experiences of conducting Participatory Evaluation with farmers.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Session Aims</a:t>
            </a:r>
          </a:p>
        </p:txBody>
      </p:sp>
    </p:spTree>
    <p:extLst>
      <p:ext uri="{BB962C8B-B14F-4D97-AF65-F5344CB8AC3E}">
        <p14:creationId xmlns:p14="http://schemas.microsoft.com/office/powerpoint/2010/main" val="304628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5" y="440827"/>
            <a:ext cx="6670075" cy="5654241"/>
          </a:xfrm>
        </p:spPr>
        <p:txBody>
          <a:bodyPr>
            <a:normAutofit/>
          </a:bodyPr>
          <a:lstStyle/>
          <a:p>
            <a:r>
              <a:rPr lang="en-US" sz="1800" dirty="0"/>
              <a:t>The use of participatory methods is extensive in CRFS. This is vital, given our commitment to inclusion and equity. </a:t>
            </a:r>
          </a:p>
          <a:p>
            <a:r>
              <a:rPr lang="en-US" sz="1800" dirty="0"/>
              <a:t>Difference between participatory research and participatory monitoring &amp; evaluation: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Participatory Research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FC2D4-6076-4897-F46B-2A542E2721F9}"/>
              </a:ext>
            </a:extLst>
          </p:cNvPr>
          <p:cNvGrpSpPr/>
          <p:nvPr/>
        </p:nvGrpSpPr>
        <p:grpSpPr>
          <a:xfrm>
            <a:off x="5145865" y="3429000"/>
            <a:ext cx="6483862" cy="1451522"/>
            <a:chOff x="5273191" y="1921639"/>
            <a:chExt cx="6483862" cy="1644635"/>
          </a:xfrm>
        </p:grpSpPr>
        <p:sp>
          <p:nvSpPr>
            <p:cNvPr id="4" name="Content Placeholder 1">
              <a:extLst>
                <a:ext uri="{FF2B5EF4-FFF2-40B4-BE49-F238E27FC236}">
                  <a16:creationId xmlns:a16="http://schemas.microsoft.com/office/drawing/2014/main" id="{DCC076CB-3DC4-47CA-28D0-4C75892827D9}"/>
                </a:ext>
              </a:extLst>
            </p:cNvPr>
            <p:cNvSpPr txBox="1">
              <a:spLocks/>
            </p:cNvSpPr>
            <p:nvPr/>
          </p:nvSpPr>
          <p:spPr>
            <a:xfrm>
              <a:off x="8589615" y="1921639"/>
              <a:ext cx="3167438" cy="1644635"/>
            </a:xfrm>
            <a:prstGeom prst="rect">
              <a:avLst/>
            </a:prstGeom>
          </p:spPr>
          <p:txBody>
            <a:bodyPr vert="horz" lIns="90000" tIns="45720" rIns="91440" bIns="45720" rtlCol="0" anchor="t" anchorCtr="0">
              <a:normAutofit/>
            </a:bodyPr>
            <a:lstStyle>
              <a:lvl1pPr marL="342900" indent="-3429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00000"/>
                <a:buFont typeface="Arial" panose="020B0604020202020204" pitchFamily="34" charset="0"/>
                <a:buChar char="•"/>
                <a:defRPr lang="en-US"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0" algn="ctr">
                <a:buNone/>
              </a:pPr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Participatory Monitoring &amp; Evaluation </a:t>
              </a:r>
              <a:br>
                <a:rPr lang="en-US" sz="1600" dirty="0"/>
              </a:br>
              <a:r>
                <a:rPr lang="en-US" sz="1600" dirty="0"/>
                <a:t>Aims to generate information to assess actions towards achieving a specific goal.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5" name="Content Placeholder 1">
              <a:extLst>
                <a:ext uri="{FF2B5EF4-FFF2-40B4-BE49-F238E27FC236}">
                  <a16:creationId xmlns:a16="http://schemas.microsoft.com/office/drawing/2014/main" id="{00831D97-A5D2-1210-A262-0BBF63B2432C}"/>
                </a:ext>
              </a:extLst>
            </p:cNvPr>
            <p:cNvSpPr txBox="1">
              <a:spLocks/>
            </p:cNvSpPr>
            <p:nvPr/>
          </p:nvSpPr>
          <p:spPr>
            <a:xfrm>
              <a:off x="5273191" y="1935740"/>
              <a:ext cx="2938692" cy="1015858"/>
            </a:xfrm>
            <a:prstGeom prst="rect">
              <a:avLst/>
            </a:prstGeom>
          </p:spPr>
          <p:txBody>
            <a:bodyPr vert="horz" lIns="90000" tIns="45720" rIns="91440" bIns="45720" rtlCol="0" anchor="t" anchorCtr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00000"/>
                <a:buFont typeface="Arial" panose="020B0604020202020204" pitchFamily="34" charset="0"/>
                <a:buChar char="•"/>
                <a:defRPr lang="en-US"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Participatory Research </a:t>
              </a:r>
              <a:br>
                <a:rPr lang="en-US" sz="1600" dirty="0"/>
              </a:br>
              <a:r>
                <a:rPr lang="en-US" sz="1600" dirty="0"/>
                <a:t>Aims to generate new knowledge and understanding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0460D1-7BF8-19E0-B6F4-79B5E8FB9832}"/>
                </a:ext>
              </a:extLst>
            </p:cNvPr>
            <p:cNvSpPr txBox="1"/>
            <p:nvPr/>
          </p:nvSpPr>
          <p:spPr>
            <a:xfrm>
              <a:off x="8079133" y="1938594"/>
              <a:ext cx="643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accent1"/>
                  </a:solidFill>
                  <a:latin typeface="+mj-lt"/>
                </a:rPr>
                <a:t>vs</a:t>
              </a:r>
              <a:endParaRPr lang="en-US" sz="28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6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Results must be useful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If results are to be useful then: </a:t>
            </a:r>
            <a:r>
              <a:rPr lang="en-US" b="1" dirty="0">
                <a:latin typeface="+mj-lt"/>
              </a:rPr>
              <a:t>relevance</a:t>
            </a:r>
            <a:r>
              <a:rPr lang="en-US" dirty="0"/>
              <a:t>, </a:t>
            </a:r>
            <a:r>
              <a:rPr lang="en-US" b="1" dirty="0">
                <a:latin typeface="+mn-lt"/>
              </a:rPr>
              <a:t>credibility</a:t>
            </a:r>
            <a:r>
              <a:rPr lang="en-US" dirty="0"/>
              <a:t> and </a:t>
            </a:r>
            <a:r>
              <a:rPr lang="en-US" b="1" dirty="0" err="1">
                <a:latin typeface="+mj-lt"/>
              </a:rPr>
              <a:t>rigour</a:t>
            </a:r>
            <a:r>
              <a:rPr lang="en-US" dirty="0"/>
              <a:t> are (still) important when using participatory methods</a:t>
            </a:r>
          </a:p>
          <a:p>
            <a:r>
              <a:rPr lang="en-US" dirty="0"/>
              <a:t>They may not have absolute definitions.</a:t>
            </a:r>
          </a:p>
          <a:p>
            <a:r>
              <a:rPr lang="en-US" dirty="0"/>
              <a:t>Engage with partners to construct these definitions.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CEDBC-194D-FD4E-8FA0-1A3BE57D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55" y="1765373"/>
            <a:ext cx="4580884" cy="359552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F9FC-6E7A-7328-FC92-995BF3702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5459506"/>
            <a:ext cx="4889906" cy="519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 dirty="0"/>
              <a:t>Dr Jennifer Loke - </a:t>
            </a:r>
            <a:r>
              <a:rPr lang="en-US" sz="1100" dirty="0">
                <a:effectLst/>
              </a:rPr>
              <a:t>Lecturer at The University of Hull - Faculty of Health and Social Care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2375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0537" y="1772044"/>
            <a:ext cx="5883691" cy="4366432"/>
          </a:xfrm>
        </p:spPr>
        <p:txBody>
          <a:bodyPr>
            <a:normAutofit/>
          </a:bodyPr>
          <a:lstStyle/>
          <a:p>
            <a:r>
              <a:rPr lang="en-US" sz="2000" dirty="0"/>
              <a:t>Why is the discussion abou</a:t>
            </a:r>
            <a:r>
              <a:rPr lang="en-US" dirty="0"/>
              <a:t>t whether and how to use participatory methods still relevant?</a:t>
            </a:r>
          </a:p>
          <a:p>
            <a:pPr lvl="1"/>
            <a:r>
              <a:rPr lang="en-US" sz="1800" dirty="0"/>
              <a:t>Because change (of people and organisations) happens slowly</a:t>
            </a:r>
          </a:p>
          <a:p>
            <a:pPr lvl="1"/>
            <a:r>
              <a:rPr lang="en-US" sz="1800" dirty="0"/>
              <a:t>Our current research agenda and the context in which research is done are very different from 40 years ago.</a:t>
            </a:r>
          </a:p>
          <a:p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Participatory Action Research (PAR)</a:t>
            </a:r>
            <a:r>
              <a:rPr lang="en-US" dirty="0"/>
              <a:t> is a key part of agroecology.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Participatory Research for Agroecology</a:t>
            </a:r>
          </a:p>
        </p:txBody>
      </p:sp>
      <p:pic>
        <p:nvPicPr>
          <p:cNvPr id="8" name="Picture 7" descr="A red cover with a white label&#10;&#10;Description automatically generated">
            <a:extLst>
              <a:ext uri="{FF2B5EF4-FFF2-40B4-BE49-F238E27FC236}">
                <a16:creationId xmlns:a16="http://schemas.microsoft.com/office/drawing/2014/main" id="{322911ED-402E-4ADF-39E2-A1133695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 contrast="4000"/>
                    </a14:imgEffect>
                  </a14:imgLayer>
                </a14:imgProps>
              </a:ext>
            </a:extLst>
          </a:blip>
          <a:srcRect t="-136" r="1327"/>
          <a:stretch/>
        </p:blipFill>
        <p:spPr>
          <a:xfrm rot="21096746">
            <a:off x="2695626" y="2328762"/>
            <a:ext cx="2135245" cy="312687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5" name="Picture 4" descr="A group of people working in a farm&#10;&#10;Description automatically generated">
            <a:extLst>
              <a:ext uri="{FF2B5EF4-FFF2-40B4-BE49-F238E27FC236}">
                <a16:creationId xmlns:a16="http://schemas.microsoft.com/office/drawing/2014/main" id="{90565109-1F16-8914-48BA-4B4434E22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9082">
            <a:off x="776614" y="1659715"/>
            <a:ext cx="2570900" cy="255185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9000"/>
              </a:prstClr>
            </a:outerShdw>
          </a:effec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E55D24B-3E85-EFB5-FE82-E148775BA9A1}"/>
              </a:ext>
            </a:extLst>
          </p:cNvPr>
          <p:cNvSpPr txBox="1">
            <a:spLocks/>
          </p:cNvSpPr>
          <p:nvPr/>
        </p:nvSpPr>
        <p:spPr>
          <a:xfrm>
            <a:off x="950899" y="5767411"/>
            <a:ext cx="4009028" cy="74213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+mn-lt"/>
              </a:rPr>
              <a:t>Carlos and Ric have been writing about participatory methods for 20 years</a:t>
            </a:r>
          </a:p>
        </p:txBody>
      </p:sp>
    </p:spTree>
    <p:extLst>
      <p:ext uri="{BB962C8B-B14F-4D97-AF65-F5344CB8AC3E}">
        <p14:creationId xmlns:p14="http://schemas.microsoft.com/office/powerpoint/2010/main" val="165822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 represents a challenge, illustrated by CCRP/CRFS approach of </a:t>
            </a:r>
            <a:r>
              <a:rPr lang="en-US" dirty="0"/>
              <a:t>Farmer Research Networks (FRNs) </a:t>
            </a:r>
          </a:p>
          <a:p>
            <a:pPr lvl="1"/>
            <a:r>
              <a:rPr lang="en-US" dirty="0"/>
              <a:t>An FRN involves farmers, researchers and others working together in PAR; solving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location specific </a:t>
            </a:r>
            <a:r>
              <a:rPr lang="en-US" dirty="0"/>
              <a:t>problems and changing farming systems.</a:t>
            </a:r>
          </a:p>
          <a:p>
            <a:pPr lvl="1"/>
            <a:r>
              <a:rPr lang="en-US" dirty="0"/>
              <a:t>But not all farmers can be in an FRN.</a:t>
            </a:r>
          </a:p>
          <a:p>
            <a:r>
              <a:rPr lang="en-US" dirty="0"/>
              <a:t>Therefore, participatory research must produce knowledge that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both</a:t>
            </a:r>
            <a:r>
              <a:rPr lang="en-US" dirty="0"/>
              <a:t> helps participants </a:t>
            </a:r>
            <a:r>
              <a:rPr lang="en-US" i="1" dirty="0"/>
              <a:t>and</a:t>
            </a:r>
            <a:r>
              <a:rPr lang="en-US" dirty="0"/>
              <a:t> is useful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beyond the location </a:t>
            </a:r>
            <a:r>
              <a:rPr lang="en-US" dirty="0"/>
              <a:t>in which it was generated.</a:t>
            </a:r>
          </a:p>
          <a:p>
            <a:r>
              <a:rPr lang="en-US" sz="2000" dirty="0"/>
              <a:t>The knowledge we produce about agroecology system change needs to be </a:t>
            </a: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generalizable</a:t>
            </a:r>
            <a:r>
              <a:rPr lang="en-US" sz="2000" dirty="0"/>
              <a:t>. This is our c</a:t>
            </a:r>
            <a:r>
              <a:rPr lang="en-US" dirty="0"/>
              <a:t>ore methods challenge.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Participatory Research for Agroecology</a:t>
            </a:r>
          </a:p>
        </p:txBody>
      </p:sp>
    </p:spTree>
    <p:extLst>
      <p:ext uri="{BB962C8B-B14F-4D97-AF65-F5344CB8AC3E}">
        <p14:creationId xmlns:p14="http://schemas.microsoft.com/office/powerpoint/2010/main" val="156055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657704"/>
            <a:ext cx="3427547" cy="26040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Relevance </a:t>
            </a:r>
          </a:p>
          <a:p>
            <a:pPr marL="0" indent="0">
              <a:buNone/>
            </a:pPr>
            <a:r>
              <a:rPr lang="en-US" sz="1800" dirty="0"/>
              <a:t>Whether it is useful to the context in which the results of the research will be used.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Research could be highly relevant at the local level, but irrelevant at other levels </a:t>
            </a:r>
            <a:br>
              <a:rPr lang="en-US" sz="1600" dirty="0"/>
            </a:br>
            <a:r>
              <a:rPr lang="en-US" sz="1600" dirty="0"/>
              <a:t>(e.g. global).</a:t>
            </a:r>
          </a:p>
          <a:p>
            <a:r>
              <a:rPr lang="en-US" sz="1600" dirty="0"/>
              <a:t>We need our research to produce both local and global results.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good research?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6CD38FA-E28F-8C25-6BBA-25BE2B360C5F}"/>
              </a:ext>
            </a:extLst>
          </p:cNvPr>
          <p:cNvSpPr txBox="1">
            <a:spLocks/>
          </p:cNvSpPr>
          <p:nvPr/>
        </p:nvSpPr>
        <p:spPr>
          <a:xfrm>
            <a:off x="4389150" y="1657704"/>
            <a:ext cx="3332647" cy="260402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Credibility </a:t>
            </a:r>
          </a:p>
          <a:p>
            <a:pPr marL="0" indent="0">
              <a:buNone/>
            </a:pPr>
            <a:r>
              <a:rPr lang="en-US" sz="1800" dirty="0"/>
              <a:t>Varies depending on the audience for the research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Individuals may have credibility (experience, reputation) although this can be biased. 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The logic that is provided may be credible, researchers often use this justification.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The delivery of the message may also be given credibility.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9F44D63-2205-F348-3686-3780ED336C3D}"/>
              </a:ext>
            </a:extLst>
          </p:cNvPr>
          <p:cNvSpPr txBox="1">
            <a:spLocks/>
          </p:cNvSpPr>
          <p:nvPr/>
        </p:nvSpPr>
        <p:spPr>
          <a:xfrm>
            <a:off x="8131731" y="1656878"/>
            <a:ext cx="3427548" cy="260402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Rigour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/>
              <a:t>Doing things according to the rules that the community that is interested in the results considers to be the ‘right way’. </a:t>
            </a:r>
          </a:p>
        </p:txBody>
      </p:sp>
    </p:spTree>
    <p:extLst>
      <p:ext uri="{BB962C8B-B14F-4D97-AF65-F5344CB8AC3E}">
        <p14:creationId xmlns:p14="http://schemas.microsoft.com/office/powerpoint/2010/main" val="184386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1160" y="1588651"/>
            <a:ext cx="6943640" cy="4556442"/>
          </a:xfrm>
        </p:spPr>
        <p:txBody>
          <a:bodyPr>
            <a:normAutofit/>
          </a:bodyPr>
          <a:lstStyle/>
          <a:p>
            <a:r>
              <a:rPr lang="en-US" dirty="0"/>
              <a:t>The ‘research establishment’ often claims that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participatory research is not publishable</a:t>
            </a:r>
            <a:r>
              <a:rPr lang="en-US" dirty="0"/>
              <a:t>.</a:t>
            </a:r>
          </a:p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Publishable</a:t>
            </a:r>
            <a:r>
              <a:rPr lang="en-US" sz="2000" dirty="0"/>
              <a:t> - something that the rest of the world will find interesting and relevant</a:t>
            </a:r>
            <a:r>
              <a:rPr lang="en-US" dirty="0"/>
              <a:t>; </a:t>
            </a:r>
            <a:r>
              <a:rPr lang="en-US" sz="2000" dirty="0"/>
              <a:t>needs to be valid and rigorous.</a:t>
            </a:r>
          </a:p>
          <a:p>
            <a:r>
              <a:rPr lang="en-US" dirty="0"/>
              <a:t>Within agroecology research our standard approaches remain useful (e.g. </a:t>
            </a:r>
            <a:r>
              <a:rPr lang="en-US" dirty="0" err="1"/>
              <a:t>Randomised</a:t>
            </a:r>
            <a:r>
              <a:rPr lang="en-US" dirty="0"/>
              <a:t> Block Design) </a:t>
            </a:r>
          </a:p>
          <a:p>
            <a:r>
              <a:rPr lang="en-US" dirty="0"/>
              <a:t>Agroecology requires a systems orientated and integrated approach - so 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 need MORE than the standard set of tools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A</a:t>
            </a:r>
            <a:r>
              <a:rPr lang="en-US" sz="3200" dirty="0"/>
              <a:t>re results using participatory methods publishable?</a:t>
            </a:r>
          </a:p>
        </p:txBody>
      </p:sp>
      <p:pic>
        <p:nvPicPr>
          <p:cNvPr id="5" name="Picture 4" descr="A red and black open book&#10;&#10;Description automatically generated">
            <a:extLst>
              <a:ext uri="{FF2B5EF4-FFF2-40B4-BE49-F238E27FC236}">
                <a16:creationId xmlns:a16="http://schemas.microsoft.com/office/drawing/2014/main" id="{613C0723-7158-C751-76CD-AD9DEA00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34" y="2341561"/>
            <a:ext cx="2583730" cy="25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193"/>
      </p:ext>
    </p:extLst>
  </p:cSld>
  <p:clrMapOvr>
    <a:masterClrMapping/>
  </p:clrMapOvr>
</p:sld>
</file>

<file path=ppt/theme/theme1.xml><?xml version="1.0" encoding="utf-8"?>
<a:theme xmlns:a="http://schemas.openxmlformats.org/drawingml/2006/main" name="ssdwebinar">
  <a:themeElements>
    <a:clrScheme name="Custom 1">
      <a:dk1>
        <a:srgbClr val="000000"/>
      </a:dk1>
      <a:lt1>
        <a:srgbClr val="FFFFFF"/>
      </a:lt1>
      <a:dk2>
        <a:srgbClr val="D32229"/>
      </a:dk2>
      <a:lt2>
        <a:srgbClr val="B4DCFA"/>
      </a:lt2>
      <a:accent1>
        <a:srgbClr val="D32229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tats4SD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ource Presentation Webinar CCRP Template" id="{7BF98FB4-0B45-444C-AAB8-890AC0206163}" vid="{72A80076-93A6-4668-8A0D-985930C1F7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Resource Presentation Webinar CCRP Template</Template>
  <TotalTime>1749</TotalTime>
  <Words>1517</Words>
  <Application>Microsoft Office PowerPoint</Application>
  <PresentationFormat>Widescreen</PresentationFormat>
  <Paragraphs>141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Open Sans</vt:lpstr>
      <vt:lpstr>Open Sans bold</vt:lpstr>
      <vt:lpstr>Open Sans Light</vt:lpstr>
      <vt:lpstr>Open Sans Semibold</vt:lpstr>
      <vt:lpstr>Open Sans Semibold</vt:lpstr>
      <vt:lpstr>ssdwebinar</vt:lpstr>
      <vt:lpstr>FRN Research Methods Sessions</vt:lpstr>
      <vt:lpstr>Making the most of participatory methods in our research</vt:lpstr>
      <vt:lpstr>Session Aims</vt:lpstr>
      <vt:lpstr>Participatory Research</vt:lpstr>
      <vt:lpstr>Results must be useful</vt:lpstr>
      <vt:lpstr>Participatory Research for Agroecology</vt:lpstr>
      <vt:lpstr>Participatory Research for Agroecology</vt:lpstr>
      <vt:lpstr>What is good research?</vt:lpstr>
      <vt:lpstr>Are results using participatory methods publishable?</vt:lpstr>
      <vt:lpstr>What is good research? </vt:lpstr>
      <vt:lpstr>Example: Botanicals Project</vt:lpstr>
      <vt:lpstr>Adapting participatory methods for research</vt:lpstr>
      <vt:lpstr>Participatory Research is a process</vt:lpstr>
      <vt:lpstr>Who are the participatory research and the results generated for?</vt:lpstr>
      <vt:lpstr>Participatory research methods tools</vt:lpstr>
      <vt:lpstr>Which participatory tool for our research?</vt:lpstr>
      <vt:lpstr>Helpful References</vt:lpstr>
      <vt:lpstr>Topics for Group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Series Title</dc:title>
  <dc:creator>Poole, Jane (ILRI)</dc:creator>
  <cp:lastModifiedBy>Emily Nevitt</cp:lastModifiedBy>
  <cp:revision>41</cp:revision>
  <dcterms:created xsi:type="dcterms:W3CDTF">2023-07-20T05:10:03Z</dcterms:created>
  <dcterms:modified xsi:type="dcterms:W3CDTF">2023-07-26T15:58:06Z</dcterms:modified>
</cp:coreProperties>
</file>