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7"/>
  </p:notesMasterIdLst>
  <p:sldIdLst>
    <p:sldId id="256" r:id="rId2"/>
    <p:sldId id="257" r:id="rId3"/>
    <p:sldId id="258" r:id="rId4"/>
    <p:sldId id="259" r:id="rId5"/>
    <p:sldId id="277" r:id="rId6"/>
    <p:sldId id="278" r:id="rId7"/>
    <p:sldId id="279" r:id="rId8"/>
    <p:sldId id="265" r:id="rId9"/>
    <p:sldId id="274" r:id="rId10"/>
    <p:sldId id="275" r:id="rId11"/>
    <p:sldId id="276" r:id="rId12"/>
    <p:sldId id="267" r:id="rId13"/>
    <p:sldId id="268" r:id="rId14"/>
    <p:sldId id="269" r:id="rId15"/>
    <p:sldId id="270" r:id="rId16"/>
  </p:sldIdLst>
  <p:sldSz cx="9144000" cy="5143500" type="screen16x9"/>
  <p:notesSz cx="6858000" cy="9144000"/>
  <p:embeddedFontLst>
    <p:embeddedFont>
      <p:font typeface="Calibri" panose="020F0502020204030204" pitchFamily="34" charset="0"/>
      <p:regular r:id="rId18"/>
      <p:bold r:id="rId19"/>
      <p:italic r:id="rId20"/>
      <p:boldItalic r:id="rId21"/>
    </p:embeddedFont>
    <p:embeddedFont>
      <p:font typeface="Calibri Light" panose="020F0302020204030204" pitchFamily="34" charset="0"/>
      <p:regular r:id="rId22"/>
      <p:italic r:id="rId23"/>
    </p:embeddedFont>
    <p:embeddedFont>
      <p:font typeface="Merriweather" pitchFamily="2" charset="77"/>
      <p:regular r:id="rId24"/>
      <p:bold r:id="rId25"/>
      <p:italic r:id="rId26"/>
      <p:boldItalic r:id="rId27"/>
    </p:embeddedFont>
    <p:embeddedFont>
      <p:font typeface="Open Sans" panose="020B060603050402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56" d="100"/>
          <a:sy n="156" d="100"/>
        </p:scale>
        <p:origin x="808" y="1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SFOgA0B3Xlk&amp;list=PLwMsjHt5RWCgdKqfr4N8SNOB9Yf-B6FAJ&amp;index=5"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cf445799a3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cf445799a3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2 mins</a:t>
            </a:r>
            <a:endParaRPr/>
          </a:p>
          <a:p>
            <a:pPr marL="0" lvl="0" indent="0" algn="l" rtl="0">
              <a:spcBef>
                <a:spcPts val="0"/>
              </a:spcBef>
              <a:spcAft>
                <a:spcPts val="0"/>
              </a:spcAft>
              <a:buNone/>
            </a:pPr>
            <a:r>
              <a:rPr lang="fr"/>
              <a:t>I introduce myself and reminder of RMS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58449538358a216e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58449538358a216e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Do people mean what they say? Do people do what they say? Do people know what they do and why? What is not being said and why? Who is not saying it, and why not?</a:t>
            </a:r>
            <a:endParaRPr/>
          </a:p>
        </p:txBody>
      </p:sp>
    </p:spTree>
    <p:extLst>
      <p:ext uri="{BB962C8B-B14F-4D97-AF65-F5344CB8AC3E}">
        <p14:creationId xmlns:p14="http://schemas.microsoft.com/office/powerpoint/2010/main" val="3075885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58449538358a216e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58449538358a216e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Do people mean what they say? Do people do what they say? Do people know what they do and why? What is not being said and why? Who is not saying it, and why not?</a:t>
            </a:r>
            <a:endParaRPr/>
          </a:p>
        </p:txBody>
      </p:sp>
    </p:spTree>
    <p:extLst>
      <p:ext uri="{BB962C8B-B14F-4D97-AF65-F5344CB8AC3E}">
        <p14:creationId xmlns:p14="http://schemas.microsoft.com/office/powerpoint/2010/main" val="1846318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4c04391f2f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4c04391f2f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4c04391f2f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4c04391f2f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fr"/>
              <a:t>Identify the structure/identity of the organisation</a:t>
            </a:r>
            <a:endParaRPr/>
          </a:p>
          <a:p>
            <a:pPr marL="457200" lvl="0" indent="-298450" algn="l" rtl="0">
              <a:spcBef>
                <a:spcPts val="0"/>
              </a:spcBef>
              <a:spcAft>
                <a:spcPts val="0"/>
              </a:spcAft>
              <a:buSzPts val="1100"/>
              <a:buAutoNum type="arabicPeriod"/>
            </a:pPr>
            <a:r>
              <a:rPr lang="fr"/>
              <a:t>What is a team? Break it down to a collection of individuals with different experiences and perspectives. Break it down further to as individuals, humans are messy.</a:t>
            </a:r>
            <a:endParaRPr/>
          </a:p>
          <a:p>
            <a:pPr marL="457200" lvl="0" indent="-298450" algn="l" rtl="0">
              <a:spcBef>
                <a:spcPts val="0"/>
              </a:spcBef>
              <a:spcAft>
                <a:spcPts val="0"/>
              </a:spcAft>
              <a:buSzPts val="1100"/>
              <a:buAutoNum type="arabicPeriod"/>
            </a:pPr>
            <a:r>
              <a:rPr lang="fr"/>
              <a:t>FRN vs institutional (governments etc)</a:t>
            </a:r>
            <a:endParaRPr/>
          </a:p>
          <a:p>
            <a:pPr marL="457200" lvl="0" indent="-298450" algn="l" rtl="0">
              <a:spcBef>
                <a:spcPts val="0"/>
              </a:spcBef>
              <a:spcAft>
                <a:spcPts val="0"/>
              </a:spcAft>
              <a:buSzPts val="1100"/>
              <a:buAutoNum type="arabicPeriod"/>
            </a:pPr>
            <a:r>
              <a:rPr lang="fr"/>
              <a:t>See FRN session from the festival 2 years ago for a good discussion of this through a gender lens </a:t>
            </a:r>
            <a:r>
              <a:rPr lang="fr" u="sng">
                <a:solidFill>
                  <a:schemeClr val="hlink"/>
                </a:solidFill>
                <a:hlinkClick r:id="rId3"/>
              </a:rPr>
              <a:t>Gender and inclusion in FRNs - YouTube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4c04391f2f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4c04391f2f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What can we do about this?</a:t>
            </a:r>
            <a:endParaRPr/>
          </a:p>
          <a:p>
            <a:pPr marL="0" lvl="0" indent="0" algn="l" rtl="0">
              <a:spcBef>
                <a:spcPts val="0"/>
              </a:spcBef>
              <a:spcAft>
                <a:spcPts val="0"/>
              </a:spcAft>
              <a:buClr>
                <a:schemeClr val="dk1"/>
              </a:buClr>
              <a:buSzPts val="1100"/>
              <a:buFont typeface="Arial"/>
              <a:buNone/>
            </a:pPr>
            <a:r>
              <a:rPr lang="fr"/>
              <a:t>How do we collaborate to create change?</a:t>
            </a:r>
            <a:endParaRPr/>
          </a:p>
          <a:p>
            <a:pPr marL="0" lvl="0" indent="0" algn="l" rtl="0">
              <a:spcBef>
                <a:spcPts val="0"/>
              </a:spcBef>
              <a:spcAft>
                <a:spcPts val="0"/>
              </a:spcAft>
              <a:buNone/>
            </a:pPr>
            <a:r>
              <a:rPr lang="fr"/>
              <a:t>When should we work with like-minded groups, and when should we work with those more different to us?</a:t>
            </a:r>
            <a:endParaRPr/>
          </a:p>
          <a:p>
            <a:pPr marL="0" lvl="0" indent="0" algn="l" rtl="0">
              <a:spcBef>
                <a:spcPts val="0"/>
              </a:spcBef>
              <a:spcAft>
                <a:spcPts val="0"/>
              </a:spcAft>
              <a:buNone/>
            </a:pPr>
            <a:r>
              <a:rPr lang="fr"/>
              <a:t>How you work together - or the difficulties of working together - provides rich material for publications and communications.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4a2824a57a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24a2824a57a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AutoNum type="arabicPeriod"/>
            </a:pPr>
            <a:r>
              <a:rPr lang="fr">
                <a:solidFill>
                  <a:schemeClr val="dk1"/>
                </a:solidFill>
              </a:rPr>
              <a:t>Consider the Operational Principles: Reciprocity; Mutuality; Realistic engagement; Nudge.</a:t>
            </a:r>
            <a:endParaRPr>
              <a:solidFill>
                <a:schemeClr val="dk1"/>
              </a:solidFill>
            </a:endParaRPr>
          </a:p>
          <a:p>
            <a:pPr marL="0" lvl="0" indent="0" algn="l" rtl="0">
              <a:spcBef>
                <a:spcPts val="0"/>
              </a:spcBef>
              <a:spcAft>
                <a:spcPts val="0"/>
              </a:spcAft>
              <a:buNone/>
            </a:pPr>
            <a:r>
              <a:rPr lang="fr">
                <a:solidFill>
                  <a:schemeClr val="dk1"/>
                </a:solidFill>
              </a:rPr>
              <a:t>Discussion group lead to go back to the CCRP Principles slide to encourage reflection on the operational principles</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466b537488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466b53748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a:t>Good collaborations aren’t equal: they’re mutually beneficial</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fr"/>
              <a:t>Everyone has been doing this for a long time. It’s not something new, but it’s hard.</a:t>
            </a:r>
            <a:endParaRPr/>
          </a:p>
          <a:p>
            <a:pPr marL="0" lvl="0" indent="0" algn="l" rtl="0">
              <a:spcBef>
                <a:spcPts val="0"/>
              </a:spcBef>
              <a:spcAft>
                <a:spcPts val="0"/>
              </a:spcAft>
              <a:buClr>
                <a:schemeClr val="dk1"/>
              </a:buClr>
              <a:buSzPts val="1100"/>
              <a:buFont typeface="Arial"/>
              <a:buNone/>
            </a:pPr>
            <a:r>
              <a:rPr lang="fr"/>
              <a:t>From ‘synergies’ to ‘strategic collaborations’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466b53748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466b53748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4a2824a57a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4a2824a57a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Highlight the different potential benefits of those collaborations - and to whom?</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GB"/>
              <a:t>How does the collaboration you do with farmers differ from the other types of research collaborations?</a:t>
            </a:r>
            <a:endParaRPr/>
          </a:p>
          <a:p>
            <a:pPr marL="0" lvl="0" indent="0" algn="l" rtl="0">
              <a:lnSpc>
                <a:spcPct val="100000"/>
              </a:lnSpc>
              <a:spcBef>
                <a:spcPts val="0"/>
              </a:spcBef>
              <a:spcAft>
                <a:spcPts val="0"/>
              </a:spcAft>
              <a:buSzPts val="1100"/>
              <a:buNone/>
            </a:pPr>
            <a:r>
              <a:rPr lang="en-GB"/>
              <a:t>How do you present these principles to others and introduce them to the projects?</a:t>
            </a:r>
            <a:endParaRPr/>
          </a:p>
          <a:p>
            <a:pPr marL="0" lvl="0" indent="0" algn="l" rtl="0">
              <a:lnSpc>
                <a:spcPct val="100000"/>
              </a:lnSpc>
              <a:spcBef>
                <a:spcPts val="0"/>
              </a:spcBef>
              <a:spcAft>
                <a:spcPts val="0"/>
              </a:spcAft>
              <a:buSzPts val="1100"/>
              <a:buNone/>
            </a:pPr>
            <a:r>
              <a:rPr lang="en-GB"/>
              <a:t>How does your role within the collaborations change/has it? How to scale - go from an individual to an organisation as a bridge?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Highlight the different potential benefits of those collaborations - and to whom?</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How does the collaboration you do with farmers differ from the other types of research collaborations?</a:t>
            </a:r>
            <a:endParaRPr/>
          </a:p>
          <a:p>
            <a:pPr marL="0" lvl="0" indent="0" algn="l" rtl="0">
              <a:lnSpc>
                <a:spcPct val="100000"/>
              </a:lnSpc>
              <a:spcBef>
                <a:spcPts val="0"/>
              </a:spcBef>
              <a:spcAft>
                <a:spcPts val="0"/>
              </a:spcAft>
              <a:buSzPts val="1100"/>
              <a:buNone/>
            </a:pPr>
            <a:r>
              <a:rPr lang="en-GB"/>
              <a:t>How do you present these principles to others and introduce them to the projects?</a:t>
            </a:r>
            <a:endParaRPr/>
          </a:p>
          <a:p>
            <a:pPr marL="0" lvl="0" indent="0" algn="l" rtl="0">
              <a:lnSpc>
                <a:spcPct val="100000"/>
              </a:lnSpc>
              <a:spcBef>
                <a:spcPts val="0"/>
              </a:spcBef>
              <a:spcAft>
                <a:spcPts val="0"/>
              </a:spcAft>
              <a:buSzPts val="1100"/>
              <a:buNone/>
            </a:pPr>
            <a:r>
              <a:rPr lang="en-GB"/>
              <a:t>How does your role within the collaborations change/has it? How to scale - go from an individual to an organisation as a bridge?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Highlight the different potential benefits of those collaborations - and to whom?</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How does the collaboration you do with farmers differ from the other types of research collaborations?</a:t>
            </a:r>
            <a:endParaRPr/>
          </a:p>
          <a:p>
            <a:pPr marL="0" lvl="0" indent="0" algn="l" rtl="0">
              <a:lnSpc>
                <a:spcPct val="100000"/>
              </a:lnSpc>
              <a:spcBef>
                <a:spcPts val="0"/>
              </a:spcBef>
              <a:spcAft>
                <a:spcPts val="0"/>
              </a:spcAft>
              <a:buSzPts val="1100"/>
              <a:buNone/>
            </a:pPr>
            <a:r>
              <a:rPr lang="en-GB"/>
              <a:t>How do you present these principles to others and introduce them to the projects?</a:t>
            </a:r>
            <a:endParaRPr/>
          </a:p>
          <a:p>
            <a:pPr marL="0" lvl="0" indent="0" algn="l" rtl="0">
              <a:lnSpc>
                <a:spcPct val="100000"/>
              </a:lnSpc>
              <a:spcBef>
                <a:spcPts val="0"/>
              </a:spcBef>
              <a:spcAft>
                <a:spcPts val="0"/>
              </a:spcAft>
              <a:buSzPts val="1100"/>
              <a:buNone/>
            </a:pPr>
            <a:r>
              <a:rPr lang="en-GB"/>
              <a:t>How does your role within the collaborations change/has it? How to scale - go from an individual to an organisation as a bridge?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4a2824a57a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4a2824a57a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R"/>
            </a:pPr>
            <a:r>
              <a:rPr lang="fr"/>
              <a:t>What is anthropology</a:t>
            </a:r>
            <a:endParaRPr/>
          </a:p>
          <a:p>
            <a:pPr marL="457200" lvl="0" indent="-298450" algn="l" rtl="0">
              <a:spcBef>
                <a:spcPts val="0"/>
              </a:spcBef>
              <a:spcAft>
                <a:spcPts val="0"/>
              </a:spcAft>
              <a:buSzPts val="1100"/>
              <a:buAutoNum type="arabicParenR"/>
            </a:pPr>
            <a:r>
              <a:rPr lang="fr"/>
              <a:t>What colour is the rectangle? What do you associate with this colour?</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58449538358a216e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58449538358a216e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Do people mean what they say? Do people do what they say? Do people know what they do and why? What is not being said and why? Who is not saying it, and why not?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hyperlink" Target="https://en.wikipedia.org/wiki/Living_root_bridge"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hyperlink" Target="https://www.azuremagazine.com/article/norwegian-scenic-routes-program-voringsfossen/" TargetMode="Externa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hyperlink" Target="https://www.ccrp.org/wp-content/uploads/2019/05/CCRP-principles-2.pdf"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sites.google.com/view/frn-working-group/frn-resources?authuser=0"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1" y="1252331"/>
            <a:ext cx="9153301" cy="3971422"/>
          </a:xfrm>
          <a:prstGeom prst="rect">
            <a:avLst/>
          </a:prstGeom>
          <a:solidFill>
            <a:srgbClr val="E69138"/>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3"/>
          <p:cNvSpPr txBox="1">
            <a:spLocks noGrp="1"/>
          </p:cNvSpPr>
          <p:nvPr>
            <p:ph type="ctrTitle"/>
          </p:nvPr>
        </p:nvSpPr>
        <p:spPr>
          <a:xfrm>
            <a:off x="197983" y="1490007"/>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fr" dirty="0">
                <a:latin typeface="Merriweather"/>
                <a:ea typeface="Merriweather"/>
                <a:cs typeface="Merriweather"/>
                <a:sym typeface="Merriweather"/>
              </a:rPr>
              <a:t>Collaborations et recherche</a:t>
            </a:r>
            <a:endParaRPr dirty="0">
              <a:latin typeface="Merriweather"/>
              <a:ea typeface="Merriweather"/>
              <a:cs typeface="Merriweather"/>
              <a:sym typeface="Merriweather"/>
            </a:endParaRPr>
          </a:p>
        </p:txBody>
      </p:sp>
      <p:pic>
        <p:nvPicPr>
          <p:cNvPr id="56" name="Google Shape;56;p13"/>
          <p:cNvPicPr preferRelativeResize="0"/>
          <p:nvPr/>
        </p:nvPicPr>
        <p:blipFill>
          <a:blip r:embed="rId3">
            <a:alphaModFix/>
          </a:blip>
          <a:stretch>
            <a:fillRect/>
          </a:stretch>
        </p:blipFill>
        <p:spPr>
          <a:xfrm>
            <a:off x="6459025" y="152400"/>
            <a:ext cx="2468402" cy="711450"/>
          </a:xfrm>
          <a:prstGeom prst="rect">
            <a:avLst/>
          </a:prstGeom>
          <a:noFill/>
          <a:ln>
            <a:noFill/>
          </a:ln>
        </p:spPr>
      </p:pic>
      <p:sp>
        <p:nvSpPr>
          <p:cNvPr id="57" name="Google Shape;57;p13"/>
          <p:cNvSpPr txBox="1"/>
          <p:nvPr/>
        </p:nvSpPr>
        <p:spPr>
          <a:xfrm>
            <a:off x="2805300" y="3454807"/>
            <a:ext cx="3533400" cy="780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fr" sz="1800" dirty="0" err="1">
                <a:solidFill>
                  <a:srgbClr val="595959"/>
                </a:solidFill>
                <a:latin typeface="Merriweather"/>
                <a:ea typeface="Merriweather"/>
                <a:cs typeface="Merriweather"/>
                <a:sym typeface="Merriweather"/>
              </a:rPr>
              <a:t>Research</a:t>
            </a:r>
            <a:r>
              <a:rPr lang="fr" sz="1800" dirty="0">
                <a:solidFill>
                  <a:srgbClr val="595959"/>
                </a:solidFill>
                <a:latin typeface="Merriweather"/>
                <a:ea typeface="Merriweather"/>
                <a:cs typeface="Merriweather"/>
                <a:sym typeface="Merriweather"/>
              </a:rPr>
              <a:t> Methods Support webinaire, 22 juin 2023</a:t>
            </a:r>
            <a:endParaRPr dirty="0">
              <a:latin typeface="Merriweather"/>
              <a:ea typeface="Merriweather"/>
              <a:cs typeface="Merriweather"/>
              <a:sym typeface="Merriweather"/>
            </a:endParaRPr>
          </a:p>
        </p:txBody>
      </p:sp>
      <p:sp>
        <p:nvSpPr>
          <p:cNvPr id="58" name="Google Shape;58;p13"/>
          <p:cNvSpPr txBox="1"/>
          <p:nvPr/>
        </p:nvSpPr>
        <p:spPr>
          <a:xfrm>
            <a:off x="5841017" y="4034457"/>
            <a:ext cx="3105000" cy="981777"/>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600"/>
              </a:spcAft>
              <a:buNone/>
            </a:pPr>
            <a:r>
              <a:rPr lang="en-GB" sz="1600" dirty="0">
                <a:solidFill>
                  <a:schemeClr val="dk1"/>
                </a:solidFill>
                <a:latin typeface="Merriweather"/>
                <a:ea typeface="Merriweather"/>
                <a:cs typeface="Merriweather"/>
                <a:sym typeface="Merriweather"/>
              </a:rPr>
              <a:t>Lucie Hazelgrove-</a:t>
            </a:r>
            <a:r>
              <a:rPr lang="en-GB" sz="1600" dirty="0" err="1">
                <a:solidFill>
                  <a:schemeClr val="dk1"/>
                </a:solidFill>
                <a:latin typeface="Merriweather"/>
                <a:ea typeface="Merriweather"/>
                <a:cs typeface="Merriweather"/>
                <a:sym typeface="Merriweather"/>
              </a:rPr>
              <a:t>Planel</a:t>
            </a:r>
            <a:endParaRPr lang="en-GB" sz="1600" dirty="0">
              <a:solidFill>
                <a:schemeClr val="dk1"/>
              </a:solidFill>
              <a:latin typeface="Merriweather"/>
              <a:ea typeface="Merriweather"/>
              <a:cs typeface="Merriweather"/>
              <a:sym typeface="Merriweather"/>
            </a:endParaRPr>
          </a:p>
          <a:p>
            <a:pPr marL="0" lvl="0" indent="0" algn="r" rtl="0">
              <a:lnSpc>
                <a:spcPct val="115000"/>
              </a:lnSpc>
              <a:spcBef>
                <a:spcPts val="0"/>
              </a:spcBef>
              <a:spcAft>
                <a:spcPts val="1200"/>
              </a:spcAft>
              <a:buNone/>
            </a:pPr>
            <a:r>
              <a:rPr lang="en-GB" sz="1600" dirty="0" err="1">
                <a:solidFill>
                  <a:schemeClr val="dk1"/>
                </a:solidFill>
                <a:latin typeface="Merriweather"/>
                <a:ea typeface="Merriweather"/>
                <a:cs typeface="Merriweather"/>
                <a:sym typeface="Merriweather"/>
              </a:rPr>
              <a:t>lucie@idems.international</a:t>
            </a:r>
            <a:endParaRPr lang="en-GB" sz="1500" dirty="0">
              <a:solidFill>
                <a:schemeClr val="dk1"/>
              </a:solidFill>
              <a:latin typeface="Merriweather"/>
              <a:ea typeface="Merriweather"/>
              <a:cs typeface="Merriweather"/>
              <a:sym typeface="Merriweather"/>
            </a:endParaRPr>
          </a:p>
        </p:txBody>
      </p:sp>
      <p:sp>
        <p:nvSpPr>
          <p:cNvPr id="59" name="Google Shape;59;p13"/>
          <p:cNvSpPr txBox="1"/>
          <p:nvPr/>
        </p:nvSpPr>
        <p:spPr>
          <a:xfrm>
            <a:off x="356134" y="4369713"/>
            <a:ext cx="3105000" cy="62167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GB" sz="1600" b="1" dirty="0">
                <a:latin typeface="Open Sans" panose="020B0606030504020204" pitchFamily="34" charset="0"/>
                <a:ea typeface="Open Sans" panose="020B0606030504020204" pitchFamily="34" charset="0"/>
                <a:cs typeface="Open Sans" panose="020B0606030504020204" pitchFamily="34" charset="0"/>
                <a:sym typeface="Merriweather"/>
              </a:rPr>
              <a:t>stats4sd.org/resources</a:t>
            </a:r>
            <a:endParaRPr lang="en-GB" sz="1500" b="1" dirty="0">
              <a:latin typeface="Open Sans" panose="020B0606030504020204" pitchFamily="34" charset="0"/>
              <a:ea typeface="Open Sans" panose="020B0606030504020204" pitchFamily="34" charset="0"/>
              <a:cs typeface="Open Sans" panose="020B0606030504020204" pitchFamily="34" charset="0"/>
              <a:sym typeface="Merriweather"/>
            </a:endParaRPr>
          </a:p>
        </p:txBody>
      </p:sp>
      <p:pic>
        <p:nvPicPr>
          <p:cNvPr id="2" name="Graphic 1">
            <a:extLst>
              <a:ext uri="{FF2B5EF4-FFF2-40B4-BE49-F238E27FC236}">
                <a16:creationId xmlns:a16="http://schemas.microsoft.com/office/drawing/2014/main" id="{2D89EA3E-35A0-7F62-73FE-0465F1DED8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576" y="85858"/>
            <a:ext cx="6353842" cy="116647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5" name="Google Shape;155;p23"/>
          <p:cNvPicPr preferRelativeResize="0"/>
          <p:nvPr/>
        </p:nvPicPr>
        <p:blipFill rotWithShape="1">
          <a:blip r:embed="rId3">
            <a:alphaModFix/>
          </a:blip>
          <a:srcRect l="10502" r="14226"/>
          <a:stretch/>
        </p:blipFill>
        <p:spPr>
          <a:xfrm rot="5400000">
            <a:off x="5178641" y="1204247"/>
            <a:ext cx="4101822" cy="3850929"/>
          </a:xfrm>
          <a:prstGeom prst="rect">
            <a:avLst/>
          </a:prstGeom>
          <a:noFill/>
          <a:ln>
            <a:noFill/>
          </a:ln>
        </p:spPr>
      </p:pic>
      <p:sp>
        <p:nvSpPr>
          <p:cNvPr id="157" name="Google Shape;157;p23"/>
          <p:cNvSpPr/>
          <p:nvPr/>
        </p:nvSpPr>
        <p:spPr>
          <a:xfrm>
            <a:off x="0" y="0"/>
            <a:ext cx="9144000" cy="10788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dirty="0"/>
              <a:t>Une méthodologie - la résolution des problèmes</a:t>
            </a:r>
            <a:endParaRPr dirty="0"/>
          </a:p>
        </p:txBody>
      </p:sp>
      <p:sp>
        <p:nvSpPr>
          <p:cNvPr id="160" name="Google Shape;160;p23"/>
          <p:cNvSpPr txBox="1"/>
          <p:nvPr/>
        </p:nvSpPr>
        <p:spPr>
          <a:xfrm>
            <a:off x="373738" y="1361065"/>
            <a:ext cx="4099110" cy="1587071"/>
          </a:xfrm>
          <a:prstGeom prst="rect">
            <a:avLst/>
          </a:prstGeom>
          <a:solidFill>
            <a:schemeClr val="lt1"/>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800" b="1" dirty="0">
                <a:solidFill>
                  <a:schemeClr val="dk1"/>
                </a:solidFill>
              </a:rPr>
              <a:t>2. </a:t>
            </a:r>
            <a:r>
              <a:rPr lang="en-GB" sz="1800" b="1" dirty="0" err="1">
                <a:solidFill>
                  <a:schemeClr val="dk1"/>
                </a:solidFill>
              </a:rPr>
              <a:t>Penser</a:t>
            </a:r>
            <a:r>
              <a:rPr lang="en-GB" sz="1800" b="1" dirty="0">
                <a:solidFill>
                  <a:schemeClr val="dk1"/>
                </a:solidFill>
              </a:rPr>
              <a:t> </a:t>
            </a:r>
            <a:r>
              <a:rPr lang="en-GB" sz="1800" b="1" dirty="0" err="1">
                <a:solidFill>
                  <a:schemeClr val="dk1"/>
                </a:solidFill>
              </a:rPr>
              <a:t>en</a:t>
            </a:r>
            <a:r>
              <a:rPr lang="en-GB" sz="1800" b="1" dirty="0">
                <a:solidFill>
                  <a:schemeClr val="dk1"/>
                </a:solidFill>
              </a:rPr>
              <a:t> </a:t>
            </a:r>
            <a:r>
              <a:rPr lang="en-GB" sz="1800" b="1" dirty="0" err="1">
                <a:solidFill>
                  <a:schemeClr val="dk1"/>
                </a:solidFill>
              </a:rPr>
              <a:t>termes</a:t>
            </a:r>
            <a:r>
              <a:rPr lang="en-GB" sz="1800" b="1" dirty="0">
                <a:solidFill>
                  <a:schemeClr val="dk1"/>
                </a:solidFill>
              </a:rPr>
              <a:t> de </a:t>
            </a:r>
            <a:r>
              <a:rPr lang="en-GB" sz="1800" b="1" dirty="0" err="1">
                <a:solidFill>
                  <a:schemeClr val="dk1"/>
                </a:solidFill>
              </a:rPr>
              <a:t>systèmes</a:t>
            </a:r>
            <a:r>
              <a:rPr lang="en-GB" sz="1800" b="1" dirty="0">
                <a:solidFill>
                  <a:schemeClr val="dk1"/>
                </a:solidFill>
              </a:rPr>
              <a:t> : tout </a:t>
            </a:r>
            <a:r>
              <a:rPr lang="en-GB" sz="1800" b="1" dirty="0" err="1">
                <a:solidFill>
                  <a:schemeClr val="dk1"/>
                </a:solidFill>
              </a:rPr>
              <a:t>est</a:t>
            </a:r>
            <a:r>
              <a:rPr lang="en-GB" sz="1800" b="1" dirty="0">
                <a:solidFill>
                  <a:schemeClr val="dk1"/>
                </a:solidFill>
              </a:rPr>
              <a:t> </a:t>
            </a:r>
            <a:r>
              <a:rPr lang="en-GB" sz="1800" b="1" dirty="0" err="1">
                <a:solidFill>
                  <a:schemeClr val="dk1"/>
                </a:solidFill>
              </a:rPr>
              <a:t>lié</a:t>
            </a:r>
            <a:r>
              <a:rPr lang="en-GB" sz="1800" b="1" dirty="0">
                <a:solidFill>
                  <a:schemeClr val="dk1"/>
                </a:solidFill>
              </a:rPr>
              <a:t> </a:t>
            </a:r>
          </a:p>
          <a:p>
            <a:pPr marL="179999" lvl="0" indent="-204299" algn="l" rtl="0">
              <a:lnSpc>
                <a:spcPct val="115000"/>
              </a:lnSpc>
              <a:spcBef>
                <a:spcPts val="1000"/>
              </a:spcBef>
              <a:spcAft>
                <a:spcPts val="0"/>
              </a:spcAft>
              <a:buClr>
                <a:schemeClr val="dk1"/>
              </a:buClr>
              <a:buSzPts val="1800"/>
              <a:buChar char="●"/>
            </a:pPr>
            <a:r>
              <a:rPr lang="en-GB" sz="1800" dirty="0" err="1">
                <a:solidFill>
                  <a:schemeClr val="dk1"/>
                </a:solidFill>
              </a:rPr>
              <a:t>Rien</a:t>
            </a:r>
            <a:r>
              <a:rPr lang="en-GB" sz="1800" dirty="0">
                <a:solidFill>
                  <a:schemeClr val="dk1"/>
                </a:solidFill>
              </a:rPr>
              <a:t> </a:t>
            </a:r>
            <a:r>
              <a:rPr lang="en-GB" sz="1800" dirty="0" err="1">
                <a:solidFill>
                  <a:schemeClr val="dk1"/>
                </a:solidFill>
              </a:rPr>
              <a:t>n'est</a:t>
            </a:r>
            <a:r>
              <a:rPr lang="en-GB" sz="1800" dirty="0">
                <a:solidFill>
                  <a:schemeClr val="dk1"/>
                </a:solidFill>
              </a:rPr>
              <a:t> </a:t>
            </a:r>
            <a:r>
              <a:rPr lang="en-GB" sz="1800" dirty="0" err="1">
                <a:solidFill>
                  <a:schemeClr val="dk1"/>
                </a:solidFill>
              </a:rPr>
              <a:t>isolé</a:t>
            </a:r>
            <a:endParaRPr lang="en-GB" sz="1800" dirty="0">
              <a:solidFill>
                <a:schemeClr val="dk1"/>
              </a:solidFill>
            </a:endParaRPr>
          </a:p>
          <a:p>
            <a:pPr marL="179999" lvl="0" indent="-204299" algn="l" rtl="0">
              <a:lnSpc>
                <a:spcPct val="115000"/>
              </a:lnSpc>
              <a:spcBef>
                <a:spcPts val="0"/>
              </a:spcBef>
              <a:spcAft>
                <a:spcPts val="0"/>
              </a:spcAft>
              <a:buClr>
                <a:schemeClr val="dk1"/>
              </a:buClr>
              <a:buSzPts val="1800"/>
              <a:buChar char="●"/>
            </a:pPr>
            <a:r>
              <a:rPr lang="en-GB" sz="1800" dirty="0" err="1">
                <a:solidFill>
                  <a:schemeClr val="dk1"/>
                </a:solidFill>
              </a:rPr>
              <a:t>Tenir</a:t>
            </a:r>
            <a:r>
              <a:rPr lang="en-GB" sz="1800" dirty="0">
                <a:solidFill>
                  <a:schemeClr val="dk1"/>
                </a:solidFill>
              </a:rPr>
              <a:t> </a:t>
            </a:r>
            <a:r>
              <a:rPr lang="en-GB" sz="1800" dirty="0" err="1">
                <a:solidFill>
                  <a:schemeClr val="dk1"/>
                </a:solidFill>
              </a:rPr>
              <a:t>compte</a:t>
            </a:r>
            <a:r>
              <a:rPr lang="en-GB" sz="1800" dirty="0">
                <a:solidFill>
                  <a:schemeClr val="dk1"/>
                </a:solidFill>
              </a:rPr>
              <a:t> de tout et de </a:t>
            </a:r>
            <a:r>
              <a:rPr lang="en-GB" sz="1800" dirty="0" err="1">
                <a:solidFill>
                  <a:schemeClr val="dk1"/>
                </a:solidFill>
              </a:rPr>
              <a:t>tous</a:t>
            </a:r>
            <a:endParaRPr lang="en-GB" sz="1800" dirty="0">
              <a:solidFill>
                <a:schemeClr val="dk1"/>
              </a:solidFill>
            </a:endParaRPr>
          </a:p>
        </p:txBody>
      </p:sp>
      <p:sp>
        <p:nvSpPr>
          <p:cNvPr id="164" name="Google Shape;164;p23"/>
          <p:cNvSpPr txBox="1"/>
          <p:nvPr/>
        </p:nvSpPr>
        <p:spPr>
          <a:xfrm>
            <a:off x="5436289" y="1361066"/>
            <a:ext cx="1002218" cy="702213"/>
          </a:xfrm>
          <a:prstGeom prst="rect">
            <a:avLst/>
          </a:prstGeom>
          <a:solidFill>
            <a:schemeClr val="lt1"/>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GB" sz="1100" i="1" dirty="0" err="1">
                <a:solidFill>
                  <a:schemeClr val="dk1"/>
                </a:solidFill>
              </a:rPr>
              <a:t>Ceci</a:t>
            </a:r>
            <a:r>
              <a:rPr lang="en-GB" sz="1100" i="1" dirty="0">
                <a:solidFill>
                  <a:schemeClr val="dk1"/>
                </a:solidFill>
              </a:rPr>
              <a:t> </a:t>
            </a:r>
            <a:r>
              <a:rPr lang="en-GB" sz="1100" i="1" dirty="0" err="1">
                <a:solidFill>
                  <a:schemeClr val="dk1"/>
                </a:solidFill>
              </a:rPr>
              <a:t>n’est</a:t>
            </a:r>
            <a:r>
              <a:rPr lang="en-GB" sz="1100" i="1" dirty="0">
                <a:solidFill>
                  <a:schemeClr val="dk1"/>
                </a:solidFill>
              </a:rPr>
              <a:t> pas </a:t>
            </a:r>
            <a:r>
              <a:rPr lang="en-GB" sz="1100" i="1" dirty="0" err="1">
                <a:solidFill>
                  <a:schemeClr val="dk1"/>
                </a:solidFill>
              </a:rPr>
              <a:t>une</a:t>
            </a:r>
            <a:r>
              <a:rPr lang="en-GB" sz="1100" i="1" dirty="0">
                <a:solidFill>
                  <a:schemeClr val="dk1"/>
                </a:solidFill>
              </a:rPr>
              <a:t> </a:t>
            </a:r>
            <a:r>
              <a:rPr lang="en-GB" sz="1100" i="1" dirty="0" err="1">
                <a:solidFill>
                  <a:schemeClr val="dk1"/>
                </a:solidFill>
              </a:rPr>
              <a:t>île</a:t>
            </a:r>
            <a:r>
              <a:rPr lang="en-GB" sz="1100" i="1" dirty="0">
                <a:solidFill>
                  <a:schemeClr val="dk1"/>
                </a:solidFill>
              </a:rPr>
              <a:t>.</a:t>
            </a:r>
            <a:endParaRPr lang="en-GB" sz="700" dirty="0"/>
          </a:p>
        </p:txBody>
      </p:sp>
    </p:spTree>
    <p:extLst>
      <p:ext uri="{BB962C8B-B14F-4D97-AF65-F5344CB8AC3E}">
        <p14:creationId xmlns:p14="http://schemas.microsoft.com/office/powerpoint/2010/main" val="3578756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23"/>
          <p:cNvPicPr preferRelativeResize="0"/>
          <p:nvPr/>
        </p:nvPicPr>
        <p:blipFill rotWithShape="1">
          <a:blip r:embed="rId3">
            <a:alphaModFix/>
          </a:blip>
          <a:srcRect l="11498" r="19185"/>
          <a:stretch/>
        </p:blipFill>
        <p:spPr>
          <a:xfrm>
            <a:off x="3785735" y="2029694"/>
            <a:ext cx="2899450" cy="3137251"/>
          </a:xfrm>
          <a:prstGeom prst="rect">
            <a:avLst/>
          </a:prstGeom>
          <a:noFill/>
          <a:ln>
            <a:noFill/>
          </a:ln>
        </p:spPr>
      </p:pic>
      <p:sp>
        <p:nvSpPr>
          <p:cNvPr id="157" name="Google Shape;157;p23"/>
          <p:cNvSpPr/>
          <p:nvPr/>
        </p:nvSpPr>
        <p:spPr>
          <a:xfrm>
            <a:off x="0" y="0"/>
            <a:ext cx="9144000" cy="10788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dirty="0"/>
              <a:t>Une méthodologie - la résolution des problèmes</a:t>
            </a:r>
            <a:endParaRPr dirty="0"/>
          </a:p>
        </p:txBody>
      </p:sp>
      <p:pic>
        <p:nvPicPr>
          <p:cNvPr id="161" name="Google Shape;161;p23"/>
          <p:cNvPicPr preferRelativeResize="0"/>
          <p:nvPr/>
        </p:nvPicPr>
        <p:blipFill rotWithShape="1">
          <a:blip r:embed="rId4">
            <a:alphaModFix/>
          </a:blip>
          <a:srcRect b="6286"/>
          <a:stretch/>
        </p:blipFill>
        <p:spPr>
          <a:xfrm>
            <a:off x="6647085" y="2029694"/>
            <a:ext cx="2513540" cy="3137252"/>
          </a:xfrm>
          <a:prstGeom prst="rect">
            <a:avLst/>
          </a:prstGeom>
          <a:noFill/>
          <a:ln>
            <a:noFill/>
          </a:ln>
        </p:spPr>
      </p:pic>
      <p:sp>
        <p:nvSpPr>
          <p:cNvPr id="162" name="Google Shape;162;p23"/>
          <p:cNvSpPr txBox="1"/>
          <p:nvPr/>
        </p:nvSpPr>
        <p:spPr>
          <a:xfrm>
            <a:off x="311699" y="1320191"/>
            <a:ext cx="6335386" cy="1129510"/>
          </a:xfrm>
          <a:prstGeom prst="rect">
            <a:avLst/>
          </a:prstGeom>
          <a:noFill/>
          <a:ln>
            <a:noFill/>
          </a:ln>
        </p:spPr>
        <p:txBody>
          <a:bodyPr spcFirstLastPara="1" wrap="square" lIns="91425" tIns="91425" rIns="91425" bIns="91425" anchor="t" anchorCtr="0">
            <a:spAutoFit/>
          </a:bodyPr>
          <a:lstStyle/>
          <a:p>
            <a:pPr>
              <a:lnSpc>
                <a:spcPct val="115000"/>
              </a:lnSpc>
              <a:spcAft>
                <a:spcPts val="1200"/>
              </a:spcAft>
              <a:buClr>
                <a:schemeClr val="dk1"/>
              </a:buClr>
              <a:buSzPts val="1100"/>
            </a:pPr>
            <a:r>
              <a:rPr lang="en-GB" sz="1800" b="1" dirty="0">
                <a:solidFill>
                  <a:schemeClr val="dk1"/>
                </a:solidFill>
              </a:rPr>
              <a:t>3. </a:t>
            </a:r>
            <a:r>
              <a:rPr lang="en-GB" sz="1800" b="1" dirty="0" err="1">
                <a:solidFill>
                  <a:schemeClr val="dk1"/>
                </a:solidFill>
              </a:rPr>
              <a:t>À</a:t>
            </a:r>
            <a:r>
              <a:rPr lang="en-GB" sz="1800" b="1" dirty="0">
                <a:solidFill>
                  <a:schemeClr val="dk1"/>
                </a:solidFill>
              </a:rPr>
              <a:t> quoi les gens </a:t>
            </a:r>
            <a:r>
              <a:rPr lang="en-GB" sz="1800" b="1" dirty="0" err="1">
                <a:solidFill>
                  <a:schemeClr val="dk1"/>
                </a:solidFill>
              </a:rPr>
              <a:t>accordent-ils</a:t>
            </a:r>
            <a:r>
              <a:rPr lang="en-GB" sz="1800" b="1" dirty="0">
                <a:solidFill>
                  <a:schemeClr val="dk1"/>
                </a:solidFill>
              </a:rPr>
              <a:t> de </a:t>
            </a:r>
            <a:r>
              <a:rPr lang="en-GB" sz="1800" b="1" dirty="0" err="1">
                <a:solidFill>
                  <a:schemeClr val="dk1"/>
                </a:solidFill>
              </a:rPr>
              <a:t>l'importance</a:t>
            </a:r>
            <a:r>
              <a:rPr lang="en-GB" sz="1800" b="1" dirty="0">
                <a:solidFill>
                  <a:schemeClr val="dk1"/>
                </a:solidFill>
              </a:rPr>
              <a:t> ?</a:t>
            </a:r>
          </a:p>
          <a:p>
            <a:pPr marL="0" lvl="0" indent="0" algn="l" rtl="0">
              <a:lnSpc>
                <a:spcPct val="115000"/>
              </a:lnSpc>
              <a:spcBef>
                <a:spcPts val="0"/>
              </a:spcBef>
              <a:spcAft>
                <a:spcPts val="1200"/>
              </a:spcAft>
              <a:buClr>
                <a:schemeClr val="dk1"/>
              </a:buClr>
              <a:buSzPts val="1100"/>
              <a:buFont typeface="Arial"/>
              <a:buNone/>
            </a:pPr>
            <a:endParaRPr sz="1800" b="1" dirty="0">
              <a:solidFill>
                <a:schemeClr val="dk1"/>
              </a:solidFill>
            </a:endParaRPr>
          </a:p>
        </p:txBody>
      </p:sp>
      <p:pic>
        <p:nvPicPr>
          <p:cNvPr id="163" name="Google Shape;163;p23"/>
          <p:cNvPicPr preferRelativeResize="0"/>
          <p:nvPr/>
        </p:nvPicPr>
        <p:blipFill>
          <a:blip r:embed="rId5">
            <a:alphaModFix/>
          </a:blip>
          <a:stretch>
            <a:fillRect/>
          </a:stretch>
        </p:blipFill>
        <p:spPr>
          <a:xfrm>
            <a:off x="-41990" y="2029694"/>
            <a:ext cx="3827725" cy="2706314"/>
          </a:xfrm>
          <a:prstGeom prst="rect">
            <a:avLst/>
          </a:prstGeom>
          <a:noFill/>
          <a:ln>
            <a:noFill/>
          </a:ln>
        </p:spPr>
      </p:pic>
    </p:spTree>
    <p:extLst>
      <p:ext uri="{BB962C8B-B14F-4D97-AF65-F5344CB8AC3E}">
        <p14:creationId xmlns:p14="http://schemas.microsoft.com/office/powerpoint/2010/main" val="314449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4"/>
          <p:cNvSpPr/>
          <p:nvPr/>
        </p:nvSpPr>
        <p:spPr>
          <a:xfrm>
            <a:off x="0" y="0"/>
            <a:ext cx="9144000" cy="10788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a:t>In/égalités de collaborations (1)</a:t>
            </a:r>
            <a:endParaRPr/>
          </a:p>
        </p:txBody>
      </p:sp>
      <p:sp>
        <p:nvSpPr>
          <p:cNvPr id="171" name="Google Shape;171;p24"/>
          <p:cNvSpPr txBox="1"/>
          <p:nvPr/>
        </p:nvSpPr>
        <p:spPr>
          <a:xfrm>
            <a:off x="607125" y="3621000"/>
            <a:ext cx="80040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solidFill>
                  <a:schemeClr val="dk1"/>
                </a:solidFill>
              </a:rPr>
              <a:t>Entre équipes :</a:t>
            </a:r>
            <a:endParaRPr>
              <a:solidFill>
                <a:schemeClr val="dk1"/>
              </a:solidFill>
            </a:endParaRPr>
          </a:p>
          <a:p>
            <a:pPr marL="914400" lvl="1" indent="-317500" algn="l" rtl="0">
              <a:spcBef>
                <a:spcPts val="0"/>
              </a:spcBef>
              <a:spcAft>
                <a:spcPts val="0"/>
              </a:spcAft>
              <a:buClr>
                <a:schemeClr val="dk1"/>
              </a:buClr>
              <a:buSzPts val="1400"/>
              <a:buChar char="-"/>
            </a:pPr>
            <a:r>
              <a:rPr lang="fr">
                <a:solidFill>
                  <a:schemeClr val="dk1"/>
                </a:solidFill>
              </a:rPr>
              <a:t>Qui définit : les paramètres, ce qui compte comme données, ce qui compte comme connaissances ?</a:t>
            </a:r>
            <a:endParaRPr>
              <a:solidFill>
                <a:schemeClr val="dk1"/>
              </a:solidFill>
            </a:endParaRPr>
          </a:p>
          <a:p>
            <a:pPr marL="914400" lvl="1" indent="-317500" algn="l" rtl="0">
              <a:spcBef>
                <a:spcPts val="0"/>
              </a:spcBef>
              <a:spcAft>
                <a:spcPts val="0"/>
              </a:spcAft>
              <a:buClr>
                <a:schemeClr val="dk1"/>
              </a:buClr>
              <a:buSzPts val="1400"/>
              <a:buChar char="-"/>
            </a:pPr>
            <a:r>
              <a:rPr lang="fr">
                <a:solidFill>
                  <a:schemeClr val="dk1"/>
                </a:solidFill>
              </a:rPr>
              <a:t>Qui est détenteur des connaissances ? Quelles connaissances ?</a:t>
            </a:r>
            <a:endParaRPr>
              <a:solidFill>
                <a:schemeClr val="dk1"/>
              </a:solidFill>
            </a:endParaRPr>
          </a:p>
          <a:p>
            <a:pPr marL="914400" lvl="1" indent="-317500" algn="l" rtl="0">
              <a:spcBef>
                <a:spcPts val="0"/>
              </a:spcBef>
              <a:spcAft>
                <a:spcPts val="0"/>
              </a:spcAft>
              <a:buClr>
                <a:schemeClr val="dk1"/>
              </a:buClr>
              <a:buSzPts val="1400"/>
              <a:buChar char="-"/>
            </a:pPr>
            <a:r>
              <a:rPr lang="fr">
                <a:solidFill>
                  <a:schemeClr val="dk1"/>
                </a:solidFill>
              </a:rPr>
              <a:t>Qui en profite, et pour quoi faire ?</a:t>
            </a:r>
            <a:endParaRPr>
              <a:solidFill>
                <a:schemeClr val="dk1"/>
              </a:solidFill>
            </a:endParaRPr>
          </a:p>
        </p:txBody>
      </p:sp>
      <p:grpSp>
        <p:nvGrpSpPr>
          <p:cNvPr id="2" name="Google Shape;172;p24">
            <a:extLst>
              <a:ext uri="{FF2B5EF4-FFF2-40B4-BE49-F238E27FC236}">
                <a16:creationId xmlns:a16="http://schemas.microsoft.com/office/drawing/2014/main" id="{3EFC3196-389C-62A4-DAB0-5DF0BC2EB1B2}"/>
              </a:ext>
            </a:extLst>
          </p:cNvPr>
          <p:cNvGrpSpPr/>
          <p:nvPr/>
        </p:nvGrpSpPr>
        <p:grpSpPr>
          <a:xfrm>
            <a:off x="951150" y="1341000"/>
            <a:ext cx="3129900" cy="2017800"/>
            <a:chOff x="951150" y="1341000"/>
            <a:chExt cx="3129900" cy="2017800"/>
          </a:xfrm>
        </p:grpSpPr>
        <p:sp>
          <p:nvSpPr>
            <p:cNvPr id="3" name="Google Shape;173;p24">
              <a:extLst>
                <a:ext uri="{FF2B5EF4-FFF2-40B4-BE49-F238E27FC236}">
                  <a16:creationId xmlns:a16="http://schemas.microsoft.com/office/drawing/2014/main" id="{CDDFB694-8351-E0C6-2AF8-45F06A59B409}"/>
                </a:ext>
              </a:extLst>
            </p:cNvPr>
            <p:cNvSpPr/>
            <p:nvPr/>
          </p:nvSpPr>
          <p:spPr>
            <a:xfrm>
              <a:off x="951150" y="1341000"/>
              <a:ext cx="3129900" cy="2017800"/>
            </a:xfrm>
            <a:prstGeom prst="ellipse">
              <a:avLst/>
            </a:prstGeom>
            <a:noFill/>
            <a:ln w="38100" cap="flat" cmpd="sng">
              <a:solidFill>
                <a:srgbClr val="AEAEA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Google Shape;174;p24">
              <a:extLst>
                <a:ext uri="{FF2B5EF4-FFF2-40B4-BE49-F238E27FC236}">
                  <a16:creationId xmlns:a16="http://schemas.microsoft.com/office/drawing/2014/main" id="{16103BE3-BF82-177E-94F5-63EC32737005}"/>
                </a:ext>
              </a:extLst>
            </p:cNvPr>
            <p:cNvPicPr preferRelativeResize="0"/>
            <p:nvPr/>
          </p:nvPicPr>
          <p:blipFill>
            <a:blip r:embed="rId3">
              <a:alphaModFix/>
            </a:blip>
            <a:stretch>
              <a:fillRect/>
            </a:stretch>
          </p:blipFill>
          <p:spPr>
            <a:xfrm>
              <a:off x="1561674" y="1644450"/>
              <a:ext cx="1908844" cy="1410899"/>
            </a:xfrm>
            <a:prstGeom prst="rect">
              <a:avLst/>
            </a:prstGeom>
            <a:noFill/>
            <a:ln>
              <a:noFill/>
            </a:ln>
          </p:spPr>
        </p:pic>
      </p:grpSp>
      <p:grpSp>
        <p:nvGrpSpPr>
          <p:cNvPr id="5" name="Google Shape;175;p24">
            <a:extLst>
              <a:ext uri="{FF2B5EF4-FFF2-40B4-BE49-F238E27FC236}">
                <a16:creationId xmlns:a16="http://schemas.microsoft.com/office/drawing/2014/main" id="{FC106FFE-11F8-1A01-1EEA-AB8A66084E9D}"/>
              </a:ext>
            </a:extLst>
          </p:cNvPr>
          <p:cNvGrpSpPr/>
          <p:nvPr/>
        </p:nvGrpSpPr>
        <p:grpSpPr>
          <a:xfrm>
            <a:off x="4940975" y="1310463"/>
            <a:ext cx="3129900" cy="2017800"/>
            <a:chOff x="567100" y="1341000"/>
            <a:chExt cx="3129900" cy="2017800"/>
          </a:xfrm>
        </p:grpSpPr>
        <p:sp>
          <p:nvSpPr>
            <p:cNvPr id="6" name="Google Shape;176;p24">
              <a:extLst>
                <a:ext uri="{FF2B5EF4-FFF2-40B4-BE49-F238E27FC236}">
                  <a16:creationId xmlns:a16="http://schemas.microsoft.com/office/drawing/2014/main" id="{917B8D02-FDA5-8977-D44B-7D0B25FADD09}"/>
                </a:ext>
              </a:extLst>
            </p:cNvPr>
            <p:cNvSpPr/>
            <p:nvPr/>
          </p:nvSpPr>
          <p:spPr>
            <a:xfrm>
              <a:off x="567100" y="1341000"/>
              <a:ext cx="3129900" cy="2017800"/>
            </a:xfrm>
            <a:prstGeom prst="ellipse">
              <a:avLst/>
            </a:prstGeom>
            <a:noFill/>
            <a:ln w="38100" cap="flat" cmpd="sng">
              <a:solidFill>
                <a:srgbClr val="88B58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7" name="Google Shape;177;p24">
              <a:extLst>
                <a:ext uri="{FF2B5EF4-FFF2-40B4-BE49-F238E27FC236}">
                  <a16:creationId xmlns:a16="http://schemas.microsoft.com/office/drawing/2014/main" id="{43853341-B54B-0D19-FB4C-5076B238F425}"/>
                </a:ext>
              </a:extLst>
            </p:cNvPr>
            <p:cNvPicPr preferRelativeResize="0"/>
            <p:nvPr/>
          </p:nvPicPr>
          <p:blipFill>
            <a:blip r:embed="rId3">
              <a:alphaModFix/>
            </a:blip>
            <a:stretch>
              <a:fillRect/>
            </a:stretch>
          </p:blipFill>
          <p:spPr>
            <a:xfrm>
              <a:off x="1157599" y="1641650"/>
              <a:ext cx="1908844" cy="1410899"/>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5"/>
          <p:cNvSpPr/>
          <p:nvPr/>
        </p:nvSpPr>
        <p:spPr>
          <a:xfrm>
            <a:off x="0" y="0"/>
            <a:ext cx="9144000" cy="10788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a:t>In/égalités de collaborations (2)</a:t>
            </a:r>
            <a:endParaRPr/>
          </a:p>
        </p:txBody>
      </p:sp>
      <p:sp>
        <p:nvSpPr>
          <p:cNvPr id="184" name="Google Shape;184;p25"/>
          <p:cNvSpPr txBox="1"/>
          <p:nvPr/>
        </p:nvSpPr>
        <p:spPr>
          <a:xfrm>
            <a:off x="783575" y="3429400"/>
            <a:ext cx="80487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fr">
                <a:solidFill>
                  <a:schemeClr val="dk1"/>
                </a:solidFill>
              </a:rPr>
              <a:t>Il existe différents types d'organisations et de structures.</a:t>
            </a:r>
            <a:endParaRPr>
              <a:solidFill>
                <a:schemeClr val="dk1"/>
              </a:solidFill>
            </a:endParaRPr>
          </a:p>
          <a:p>
            <a:pPr marL="0" lvl="0" indent="0" algn="l" rtl="0">
              <a:spcBef>
                <a:spcPts val="0"/>
              </a:spcBef>
              <a:spcAft>
                <a:spcPts val="0"/>
              </a:spcAft>
              <a:buClr>
                <a:schemeClr val="dk1"/>
              </a:buClr>
              <a:buSzPts val="1100"/>
              <a:buFont typeface="Arial"/>
              <a:buNone/>
            </a:pPr>
            <a:r>
              <a:rPr lang="fr">
                <a:solidFill>
                  <a:schemeClr val="dk1"/>
                </a:solidFill>
              </a:rPr>
              <a:t>Certaines organisations ou communautés ne sont pas des ensembles cohérents.</a:t>
            </a:r>
            <a:endParaRPr>
              <a:solidFill>
                <a:schemeClr val="dk1"/>
              </a:solidFill>
            </a:endParaRPr>
          </a:p>
          <a:p>
            <a:pPr marL="1170000" lvl="0" indent="0" algn="l" rtl="0">
              <a:spcBef>
                <a:spcPts val="0"/>
              </a:spcBef>
              <a:spcAft>
                <a:spcPts val="0"/>
              </a:spcAft>
              <a:buClr>
                <a:schemeClr val="dk1"/>
              </a:buClr>
              <a:buSzPts val="1100"/>
              <a:buFont typeface="Arial"/>
              <a:buNone/>
            </a:pPr>
            <a:endParaRPr>
              <a:solidFill>
                <a:schemeClr val="dk1"/>
              </a:solidFill>
            </a:endParaRPr>
          </a:p>
          <a:p>
            <a:pPr marL="1170000" lvl="0" indent="0" algn="l" rtl="0">
              <a:spcBef>
                <a:spcPts val="0"/>
              </a:spcBef>
              <a:spcAft>
                <a:spcPts val="0"/>
              </a:spcAft>
              <a:buClr>
                <a:schemeClr val="dk1"/>
              </a:buClr>
              <a:buSzPts val="1100"/>
              <a:buFont typeface="Arial"/>
              <a:buNone/>
            </a:pPr>
            <a:r>
              <a:rPr lang="fr">
                <a:solidFill>
                  <a:schemeClr val="dk1"/>
                </a:solidFill>
              </a:rPr>
              <a:t>→ Comment rassembler et ne pas (re)créer de divisions ?</a:t>
            </a:r>
            <a:endParaRPr>
              <a:solidFill>
                <a:schemeClr val="dk1"/>
              </a:solidFill>
            </a:endParaRPr>
          </a:p>
          <a:p>
            <a:pPr marL="1170000" lvl="0" indent="0" algn="l" rtl="0">
              <a:spcBef>
                <a:spcPts val="0"/>
              </a:spcBef>
              <a:spcAft>
                <a:spcPts val="0"/>
              </a:spcAft>
              <a:buClr>
                <a:schemeClr val="dk1"/>
              </a:buClr>
              <a:buSzPts val="1100"/>
              <a:buFont typeface="Arial"/>
              <a:buNone/>
            </a:pPr>
            <a:r>
              <a:rPr lang="fr">
                <a:solidFill>
                  <a:schemeClr val="dk1"/>
                </a:solidFill>
              </a:rPr>
              <a:t>→ Comment transformer les structures de pouvoir existantes plutôt que de les reproduire ?</a:t>
            </a:r>
            <a:endParaRPr>
              <a:solidFill>
                <a:schemeClr val="dk1"/>
              </a:solidFill>
            </a:endParaRPr>
          </a:p>
          <a:p>
            <a:pPr marL="1170000" lvl="0" indent="0" algn="l" rtl="0">
              <a:spcBef>
                <a:spcPts val="0"/>
              </a:spcBef>
              <a:spcAft>
                <a:spcPts val="0"/>
              </a:spcAft>
              <a:buClr>
                <a:schemeClr val="dk1"/>
              </a:buClr>
              <a:buSzPts val="1100"/>
              <a:buFont typeface="Arial"/>
              <a:buNone/>
            </a:pPr>
            <a:endParaRPr>
              <a:solidFill>
                <a:schemeClr val="dk1"/>
              </a:solidFill>
            </a:endParaRPr>
          </a:p>
        </p:txBody>
      </p:sp>
      <p:pic>
        <p:nvPicPr>
          <p:cNvPr id="2" name="Google Shape;187;p25">
            <a:extLst>
              <a:ext uri="{FF2B5EF4-FFF2-40B4-BE49-F238E27FC236}">
                <a16:creationId xmlns:a16="http://schemas.microsoft.com/office/drawing/2014/main" id="{803AB0D3-76ED-4608-0A78-F3A642A3B96E}"/>
              </a:ext>
            </a:extLst>
          </p:cNvPr>
          <p:cNvPicPr preferRelativeResize="0"/>
          <p:nvPr/>
        </p:nvPicPr>
        <p:blipFill>
          <a:blip r:embed="rId3"/>
          <a:stretch>
            <a:fillRect/>
          </a:stretch>
        </p:blipFill>
        <p:spPr>
          <a:xfrm>
            <a:off x="973728" y="1417910"/>
            <a:ext cx="2976801" cy="1889060"/>
          </a:xfrm>
          <a:prstGeom prst="ellipse">
            <a:avLst/>
          </a:prstGeom>
          <a:noFill/>
          <a:ln w="38100" cap="flat" cmpd="sng">
            <a:solidFill>
              <a:srgbClr val="AEAEAE"/>
            </a:solidFill>
            <a:prstDash val="solid"/>
            <a:round/>
            <a:headEnd type="none" w="sm" len="sm"/>
            <a:tailEnd type="none" w="sm" len="sm"/>
          </a:ln>
        </p:spPr>
      </p:pic>
      <p:pic>
        <p:nvPicPr>
          <p:cNvPr id="3" name="Google Shape;190;p25">
            <a:extLst>
              <a:ext uri="{FF2B5EF4-FFF2-40B4-BE49-F238E27FC236}">
                <a16:creationId xmlns:a16="http://schemas.microsoft.com/office/drawing/2014/main" id="{2764C27B-D3F0-12AE-BCA8-9B8D4FBEC90A}"/>
              </a:ext>
            </a:extLst>
          </p:cNvPr>
          <p:cNvPicPr preferRelativeResize="0"/>
          <p:nvPr/>
        </p:nvPicPr>
        <p:blipFill rotWithShape="1">
          <a:blip r:embed="rId4">
            <a:alphaModFix/>
          </a:blip>
          <a:srcRect t="5221" b="12676"/>
          <a:stretch/>
        </p:blipFill>
        <p:spPr>
          <a:xfrm>
            <a:off x="4963553" y="1406305"/>
            <a:ext cx="2733601" cy="1889059"/>
          </a:xfrm>
          <a:prstGeom prst="ellipse">
            <a:avLst/>
          </a:prstGeom>
          <a:noFill/>
          <a:ln w="38100">
            <a:solidFill>
              <a:srgbClr val="88B58B"/>
            </a:solid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6"/>
          <p:cNvSpPr/>
          <p:nvPr/>
        </p:nvSpPr>
        <p:spPr>
          <a:xfrm>
            <a:off x="0" y="0"/>
            <a:ext cx="9144000" cy="10788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a:t>Construire (et maintenir) des ponts</a:t>
            </a:r>
            <a:endParaRPr/>
          </a:p>
        </p:txBody>
      </p:sp>
      <p:sp>
        <p:nvSpPr>
          <p:cNvPr id="197" name="Google Shape;197;p26"/>
          <p:cNvSpPr txBox="1"/>
          <p:nvPr/>
        </p:nvSpPr>
        <p:spPr>
          <a:xfrm>
            <a:off x="230275" y="1400675"/>
            <a:ext cx="2751000" cy="328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fr">
                <a:solidFill>
                  <a:schemeClr val="dk1"/>
                </a:solidFill>
              </a:rPr>
              <a:t>Quelqu'un doit comprendre les deux côtés :</a:t>
            </a:r>
            <a:endParaRPr>
              <a:solidFill>
                <a:schemeClr val="dk1"/>
              </a:solidFill>
            </a:endParaRPr>
          </a:p>
          <a:p>
            <a:pPr marL="457200" lvl="0" indent="-317500" algn="l" rtl="0">
              <a:spcBef>
                <a:spcPts val="1000"/>
              </a:spcBef>
              <a:spcAft>
                <a:spcPts val="0"/>
              </a:spcAft>
              <a:buClr>
                <a:schemeClr val="dk1"/>
              </a:buClr>
              <a:buSzPts val="1400"/>
              <a:buAutoNum type="arabicPeriod"/>
            </a:pPr>
            <a:r>
              <a:rPr lang="fr">
                <a:solidFill>
                  <a:schemeClr val="dk1"/>
                </a:solidFill>
              </a:rPr>
              <a:t>quels sont les objectifs ?</a:t>
            </a:r>
            <a:endParaRPr>
              <a:solidFill>
                <a:schemeClr val="dk1"/>
              </a:solidFill>
            </a:endParaRPr>
          </a:p>
          <a:p>
            <a:pPr marL="457200" lvl="0" indent="-317500" algn="l" rtl="0">
              <a:spcBef>
                <a:spcPts val="1000"/>
              </a:spcBef>
              <a:spcAft>
                <a:spcPts val="0"/>
              </a:spcAft>
              <a:buClr>
                <a:schemeClr val="dk1"/>
              </a:buClr>
              <a:buSzPts val="1400"/>
              <a:buAutoNum type="arabicPeriod"/>
            </a:pPr>
            <a:r>
              <a:rPr lang="fr">
                <a:solidFill>
                  <a:schemeClr val="dk1"/>
                </a:solidFill>
              </a:rPr>
              <a:t>quels sont les matériaux disponibles ?</a:t>
            </a:r>
            <a:endParaRPr>
              <a:solidFill>
                <a:schemeClr val="dk1"/>
              </a:solidFill>
            </a:endParaRPr>
          </a:p>
          <a:p>
            <a:pPr marL="457200" lvl="0" indent="-317500" algn="l" rtl="0">
              <a:spcBef>
                <a:spcPts val="1000"/>
              </a:spcBef>
              <a:spcAft>
                <a:spcPts val="0"/>
              </a:spcAft>
              <a:buClr>
                <a:schemeClr val="dk1"/>
              </a:buClr>
              <a:buSzPts val="1400"/>
              <a:buAutoNum type="arabicPeriod"/>
            </a:pPr>
            <a:r>
              <a:rPr lang="fr">
                <a:solidFill>
                  <a:schemeClr val="dk1"/>
                </a:solidFill>
              </a:rPr>
              <a:t>quels sont les outils ou autres exigences techniques ?</a:t>
            </a:r>
            <a:endParaRPr>
              <a:solidFill>
                <a:schemeClr val="dk1"/>
              </a:solidFill>
            </a:endParaRPr>
          </a:p>
          <a:p>
            <a:pPr marL="0" lvl="0" indent="0" algn="l" rtl="0">
              <a:spcBef>
                <a:spcPts val="1000"/>
              </a:spcBef>
              <a:spcAft>
                <a:spcPts val="1000"/>
              </a:spcAft>
              <a:buNone/>
            </a:pPr>
            <a:r>
              <a:rPr lang="fr">
                <a:solidFill>
                  <a:schemeClr val="dk1"/>
                </a:solidFill>
              </a:rPr>
              <a:t>Cette personne peut ensuite traduire entre les deux parties (</a:t>
            </a:r>
            <a:r>
              <a:rPr lang="fr" i="1">
                <a:solidFill>
                  <a:schemeClr val="dk1"/>
                </a:solidFill>
              </a:rPr>
              <a:t>relativisme culturel</a:t>
            </a:r>
            <a:r>
              <a:rPr lang="fr">
                <a:solidFill>
                  <a:schemeClr val="dk1"/>
                </a:solidFill>
              </a:rPr>
              <a:t>), créant ainsi un pont.</a:t>
            </a:r>
            <a:endParaRPr>
              <a:solidFill>
                <a:schemeClr val="dk1"/>
              </a:solidFill>
            </a:endParaRPr>
          </a:p>
        </p:txBody>
      </p:sp>
      <p:pic>
        <p:nvPicPr>
          <p:cNvPr id="198" name="Google Shape;198;p26">
            <a:hlinkClick r:id="rId3"/>
          </p:cNvPr>
          <p:cNvPicPr preferRelativeResize="0"/>
          <p:nvPr/>
        </p:nvPicPr>
        <p:blipFill>
          <a:blip r:embed="rId4">
            <a:alphaModFix/>
          </a:blip>
          <a:stretch>
            <a:fillRect/>
          </a:stretch>
        </p:blipFill>
        <p:spPr>
          <a:xfrm>
            <a:off x="3062498" y="1078800"/>
            <a:ext cx="6077753" cy="4064700"/>
          </a:xfrm>
          <a:prstGeom prst="rect">
            <a:avLst/>
          </a:prstGeom>
          <a:noFill/>
          <a:ln>
            <a:noFill/>
          </a:ln>
        </p:spPr>
      </p:pic>
      <p:sp>
        <p:nvSpPr>
          <p:cNvPr id="199" name="Google Shape;199;p26"/>
          <p:cNvSpPr txBox="1"/>
          <p:nvPr/>
        </p:nvSpPr>
        <p:spPr>
          <a:xfrm>
            <a:off x="7033500" y="4743300"/>
            <a:ext cx="2110500" cy="400200"/>
          </a:xfrm>
          <a:prstGeom prst="rect">
            <a:avLst/>
          </a:prstGeom>
          <a:solidFill>
            <a:schemeClr val="bg1">
              <a:alpha val="60000"/>
            </a:scheme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u="sng">
                <a:solidFill>
                  <a:schemeClr val="hlink"/>
                </a:solidFill>
                <a:hlinkClick r:id="rId3"/>
              </a:rPr>
              <a:t>Meghalaya state, India</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6" name="Google Shape;206;p27"/>
          <p:cNvSpPr txBox="1"/>
          <p:nvPr/>
        </p:nvSpPr>
        <p:spPr>
          <a:xfrm>
            <a:off x="311700" y="1352200"/>
            <a:ext cx="8623200" cy="461700"/>
          </a:xfrm>
          <a:prstGeom prst="rect">
            <a:avLst/>
          </a:prstGeom>
          <a:noFill/>
          <a:ln>
            <a:noFill/>
          </a:ln>
        </p:spPr>
        <p:txBody>
          <a:bodyPr spcFirstLastPara="1" wrap="square" lIns="91425" tIns="91425" rIns="91425" bIns="91425" anchor="t" anchorCtr="0">
            <a:spAutoFit/>
          </a:bodyPr>
          <a:lstStyle/>
          <a:p>
            <a:pPr marL="1800000" lvl="0" indent="0" algn="l" rtl="0">
              <a:lnSpc>
                <a:spcPct val="115000"/>
              </a:lnSpc>
              <a:spcBef>
                <a:spcPts val="0"/>
              </a:spcBef>
              <a:spcAft>
                <a:spcPts val="1200"/>
              </a:spcAft>
              <a:buNone/>
            </a:pPr>
            <a:endParaRPr sz="1800">
              <a:solidFill>
                <a:schemeClr val="dk2"/>
              </a:solidFill>
            </a:endParaRPr>
          </a:p>
        </p:txBody>
      </p:sp>
      <p:sp>
        <p:nvSpPr>
          <p:cNvPr id="207" name="Google Shape;207;p27"/>
          <p:cNvSpPr txBox="1"/>
          <p:nvPr/>
        </p:nvSpPr>
        <p:spPr>
          <a:xfrm>
            <a:off x="4397075" y="1386675"/>
            <a:ext cx="44076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500"/>
              <a:t>Quels défis et quelles réussites avez-vous rencontrés dans le cadre de vos collaborations que vous aimeriez partager ?</a:t>
            </a:r>
            <a:endParaRPr sz="1500" i="1"/>
          </a:p>
        </p:txBody>
      </p:sp>
      <p:pic>
        <p:nvPicPr>
          <p:cNvPr id="208" name="Google Shape;208;p27"/>
          <p:cNvPicPr preferRelativeResize="0"/>
          <p:nvPr/>
        </p:nvPicPr>
        <p:blipFill>
          <a:blip r:embed="rId3">
            <a:alphaModFix/>
          </a:blip>
          <a:stretch>
            <a:fillRect/>
          </a:stretch>
        </p:blipFill>
        <p:spPr>
          <a:xfrm>
            <a:off x="0" y="1061450"/>
            <a:ext cx="4062776" cy="2706825"/>
          </a:xfrm>
          <a:prstGeom prst="rect">
            <a:avLst/>
          </a:prstGeom>
          <a:noFill/>
          <a:ln>
            <a:noFill/>
          </a:ln>
        </p:spPr>
      </p:pic>
      <p:pic>
        <p:nvPicPr>
          <p:cNvPr id="209" name="Google Shape;209;p27"/>
          <p:cNvPicPr preferRelativeResize="0"/>
          <p:nvPr/>
        </p:nvPicPr>
        <p:blipFill>
          <a:blip r:embed="rId4">
            <a:alphaModFix/>
          </a:blip>
          <a:stretch>
            <a:fillRect/>
          </a:stretch>
        </p:blipFill>
        <p:spPr>
          <a:xfrm>
            <a:off x="4057742" y="2571750"/>
            <a:ext cx="5086256" cy="2571750"/>
          </a:xfrm>
          <a:prstGeom prst="rect">
            <a:avLst/>
          </a:prstGeom>
          <a:noFill/>
          <a:ln>
            <a:noFill/>
          </a:ln>
        </p:spPr>
      </p:pic>
      <p:sp>
        <p:nvSpPr>
          <p:cNvPr id="211" name="Google Shape;211;p27"/>
          <p:cNvSpPr txBox="1"/>
          <p:nvPr/>
        </p:nvSpPr>
        <p:spPr>
          <a:xfrm>
            <a:off x="166375" y="3812000"/>
            <a:ext cx="3760200" cy="8772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500">
                <a:solidFill>
                  <a:schemeClr val="dk1"/>
                </a:solidFill>
              </a:rPr>
              <a:t>Les ponts ne doivent pas nécessairement relier deux côtés égaux, mais ils doivent trouver un équilibre.</a:t>
            </a:r>
            <a:endParaRPr sz="1800"/>
          </a:p>
        </p:txBody>
      </p:sp>
      <p:sp>
        <p:nvSpPr>
          <p:cNvPr id="204" name="Google Shape;204;p27"/>
          <p:cNvSpPr/>
          <p:nvPr/>
        </p:nvSpPr>
        <p:spPr>
          <a:xfrm>
            <a:off x="0" y="0"/>
            <a:ext cx="9144000" cy="10788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a:t>Vos expériences</a:t>
            </a:r>
            <a:endParaRPr/>
          </a:p>
        </p:txBody>
      </p:sp>
      <p:sp>
        <p:nvSpPr>
          <p:cNvPr id="210" name="Google Shape;210;p27"/>
          <p:cNvSpPr txBox="1"/>
          <p:nvPr/>
        </p:nvSpPr>
        <p:spPr>
          <a:xfrm>
            <a:off x="4821498" y="1113275"/>
            <a:ext cx="4317476" cy="353913"/>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fr" sz="1100" u="sng" dirty="0">
                <a:solidFill>
                  <a:schemeClr val="hlink"/>
                </a:solidFill>
                <a:hlinkClick r:id="rId5"/>
              </a:rPr>
              <a:t>Carl-Viggo Hølmebakk designed bridge</a:t>
            </a:r>
            <a:r>
              <a:rPr lang="fr" sz="1100" dirty="0"/>
              <a:t> en Norvège</a:t>
            </a:r>
            <a:endParaRPr sz="11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p:cNvPicPr preferRelativeResize="0"/>
          <p:nvPr/>
        </p:nvPicPr>
        <p:blipFill rotWithShape="1">
          <a:blip r:embed="rId3">
            <a:alphaModFix amt="40000"/>
          </a:blip>
          <a:srcRect r="25082"/>
          <a:stretch/>
        </p:blipFill>
        <p:spPr>
          <a:xfrm>
            <a:off x="-868649" y="1224350"/>
            <a:ext cx="4810625" cy="3919150"/>
          </a:xfrm>
          <a:prstGeom prst="rect">
            <a:avLst/>
          </a:prstGeom>
          <a:noFill/>
          <a:ln>
            <a:noFill/>
          </a:ln>
        </p:spPr>
      </p:pic>
      <p:sp>
        <p:nvSpPr>
          <p:cNvPr id="66" name="Google Shape;66;p14"/>
          <p:cNvSpPr/>
          <p:nvPr/>
        </p:nvSpPr>
        <p:spPr>
          <a:xfrm>
            <a:off x="0" y="0"/>
            <a:ext cx="9144000" cy="10788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a:t>Pourquoi collaborer</a:t>
            </a:r>
            <a:endParaRPr/>
          </a:p>
        </p:txBody>
      </p:sp>
      <p:sp>
        <p:nvSpPr>
          <p:cNvPr id="68" name="Google Shape;68;p14"/>
          <p:cNvSpPr txBox="1"/>
          <p:nvPr/>
        </p:nvSpPr>
        <p:spPr>
          <a:xfrm>
            <a:off x="311700" y="1352200"/>
            <a:ext cx="8623200" cy="461700"/>
          </a:xfrm>
          <a:prstGeom prst="rect">
            <a:avLst/>
          </a:prstGeom>
          <a:noFill/>
          <a:ln>
            <a:noFill/>
          </a:ln>
        </p:spPr>
        <p:txBody>
          <a:bodyPr spcFirstLastPara="1" wrap="square" lIns="91425" tIns="91425" rIns="91425" bIns="91425" anchor="t" anchorCtr="0">
            <a:spAutoFit/>
          </a:bodyPr>
          <a:lstStyle/>
          <a:p>
            <a:pPr marL="1800000" lvl="0" indent="0" algn="l" rtl="0">
              <a:lnSpc>
                <a:spcPct val="115000"/>
              </a:lnSpc>
              <a:spcBef>
                <a:spcPts val="0"/>
              </a:spcBef>
              <a:spcAft>
                <a:spcPts val="1200"/>
              </a:spcAft>
              <a:buNone/>
            </a:pPr>
            <a:endParaRPr sz="1800" dirty="0">
              <a:solidFill>
                <a:schemeClr val="dk2"/>
              </a:solidFill>
            </a:endParaRPr>
          </a:p>
        </p:txBody>
      </p:sp>
      <p:sp>
        <p:nvSpPr>
          <p:cNvPr id="69" name="Google Shape;69;p14"/>
          <p:cNvSpPr txBox="1"/>
          <p:nvPr/>
        </p:nvSpPr>
        <p:spPr>
          <a:xfrm>
            <a:off x="3553775" y="1387775"/>
            <a:ext cx="5590200" cy="1754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fr" sz="1700"/>
              <a:t>Du ‘</a:t>
            </a:r>
            <a:r>
              <a:rPr lang="fr" sz="1700" b="1"/>
              <a:t>Collaborative</a:t>
            </a:r>
            <a:r>
              <a:rPr lang="fr" sz="1700"/>
              <a:t> Crop Research Program (CCRP)’ (CCRP) au ‘Global </a:t>
            </a:r>
            <a:r>
              <a:rPr lang="fr" sz="1700" b="1"/>
              <a:t>Collaboration</a:t>
            </a:r>
            <a:r>
              <a:rPr lang="fr" sz="1700"/>
              <a:t> for Resilient Food Systems’ (CRFS) :</a:t>
            </a:r>
            <a:endParaRPr sz="1700"/>
          </a:p>
          <a:p>
            <a:pPr marL="0" lvl="0" indent="457200" algn="l" rtl="0">
              <a:spcBef>
                <a:spcPts val="0"/>
              </a:spcBef>
              <a:spcAft>
                <a:spcPts val="0"/>
              </a:spcAft>
              <a:buClr>
                <a:schemeClr val="dk1"/>
              </a:buClr>
              <a:buSzPts val="1100"/>
              <a:buFont typeface="Arial"/>
              <a:buNone/>
            </a:pPr>
            <a:endParaRPr sz="1700"/>
          </a:p>
          <a:p>
            <a:pPr marL="0" lvl="0" indent="457200" algn="l" rtl="0">
              <a:spcBef>
                <a:spcPts val="0"/>
              </a:spcBef>
              <a:spcAft>
                <a:spcPts val="0"/>
              </a:spcAft>
              <a:buClr>
                <a:schemeClr val="dk1"/>
              </a:buClr>
              <a:buSzPts val="1100"/>
              <a:buFont typeface="Arial"/>
              <a:buNone/>
            </a:pPr>
            <a:r>
              <a:rPr lang="fr" sz="1700"/>
              <a:t>→ Les collaborations sont au cœur de notre travail</a:t>
            </a:r>
            <a:endParaRPr sz="1700"/>
          </a:p>
          <a:p>
            <a:pPr marL="0" lvl="0" indent="457200" algn="l" rtl="0">
              <a:spcBef>
                <a:spcPts val="0"/>
              </a:spcBef>
              <a:spcAft>
                <a:spcPts val="0"/>
              </a:spcAft>
              <a:buNone/>
            </a:pPr>
            <a:endParaRPr sz="1700"/>
          </a:p>
        </p:txBody>
      </p:sp>
      <p:sp>
        <p:nvSpPr>
          <p:cNvPr id="70" name="Google Shape;70;p14"/>
          <p:cNvSpPr txBox="1"/>
          <p:nvPr/>
        </p:nvSpPr>
        <p:spPr>
          <a:xfrm>
            <a:off x="4312800" y="2986950"/>
            <a:ext cx="4519500" cy="201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700">
                <a:solidFill>
                  <a:schemeClr val="dk1"/>
                </a:solidFill>
              </a:rPr>
              <a:t>Comment pouvons-nous travailler ensemble pour transformer les systèmes alimentaires ?</a:t>
            </a:r>
            <a:endParaRPr sz="1700">
              <a:solidFill>
                <a:schemeClr val="dk1"/>
              </a:solidFill>
            </a:endParaRPr>
          </a:p>
          <a:p>
            <a:pPr marL="457200" lvl="0" indent="-336550" algn="l" rtl="0">
              <a:spcBef>
                <a:spcPts val="0"/>
              </a:spcBef>
              <a:spcAft>
                <a:spcPts val="0"/>
              </a:spcAft>
              <a:buClr>
                <a:schemeClr val="dk1"/>
              </a:buClr>
              <a:buSzPts val="1700"/>
              <a:buChar char="-"/>
            </a:pPr>
            <a:r>
              <a:rPr lang="fr" sz="1700">
                <a:solidFill>
                  <a:schemeClr val="dk1"/>
                </a:solidFill>
              </a:rPr>
              <a:t>De quelles ressources, de quelles perspectives, de quelle expertise avons-nous besoin ?</a:t>
            </a:r>
            <a:endParaRPr sz="1700">
              <a:solidFill>
                <a:schemeClr val="dk1"/>
              </a:solidFill>
            </a:endParaRPr>
          </a:p>
          <a:p>
            <a:pPr marL="457200" lvl="0" indent="-336550" algn="l" rtl="0">
              <a:spcBef>
                <a:spcPts val="0"/>
              </a:spcBef>
              <a:spcAft>
                <a:spcPts val="0"/>
              </a:spcAft>
              <a:buClr>
                <a:schemeClr val="dk1"/>
              </a:buClr>
              <a:buSzPts val="1700"/>
              <a:buChar char="-"/>
            </a:pPr>
            <a:r>
              <a:rPr lang="fr" sz="1700">
                <a:solidFill>
                  <a:schemeClr val="dk1"/>
                </a:solidFill>
              </a:rPr>
              <a:t>Que pouvons-nous partager ?</a:t>
            </a:r>
            <a:endParaRPr sz="1700">
              <a:solidFill>
                <a:schemeClr val="dk1"/>
              </a:solidFill>
            </a:endParaRPr>
          </a:p>
          <a:p>
            <a:pPr marL="0" lvl="0" indent="0" algn="l" rtl="0">
              <a:spcBef>
                <a:spcPts val="0"/>
              </a:spcBef>
              <a:spcAft>
                <a:spcPts val="0"/>
              </a:spcAft>
              <a:buNone/>
            </a:pPr>
            <a:endParaRPr sz="17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Google Shape;76;p15"/>
          <p:cNvSpPr/>
          <p:nvPr/>
        </p:nvSpPr>
        <p:spPr>
          <a:xfrm>
            <a:off x="0" y="0"/>
            <a:ext cx="9144000" cy="10788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a:t>Principes du CRFS (CCRP)</a:t>
            </a:r>
            <a:endParaRPr/>
          </a:p>
        </p:txBody>
      </p:sp>
      <p:pic>
        <p:nvPicPr>
          <p:cNvPr id="2" name="Google Shape;75;p15">
            <a:extLst>
              <a:ext uri="{FF2B5EF4-FFF2-40B4-BE49-F238E27FC236}">
                <a16:creationId xmlns:a16="http://schemas.microsoft.com/office/drawing/2014/main" id="{7DD40DC4-998B-444F-C7F8-5F0785ED1E09}"/>
              </a:ext>
            </a:extLst>
          </p:cNvPr>
          <p:cNvPicPr preferRelativeResize="0"/>
          <p:nvPr/>
        </p:nvPicPr>
        <p:blipFill rotWithShape="1">
          <a:blip r:embed="rId3">
            <a:alphaModFix/>
          </a:blip>
          <a:srcRect t="19356"/>
          <a:stretch/>
        </p:blipFill>
        <p:spPr>
          <a:xfrm>
            <a:off x="238931" y="1086951"/>
            <a:ext cx="8679889" cy="1727026"/>
          </a:xfrm>
          <a:prstGeom prst="rect">
            <a:avLst/>
          </a:prstGeom>
          <a:noFill/>
          <a:ln>
            <a:noFill/>
          </a:ln>
        </p:spPr>
      </p:pic>
      <p:sp>
        <p:nvSpPr>
          <p:cNvPr id="3" name="Google Shape;79;p15">
            <a:extLst>
              <a:ext uri="{FF2B5EF4-FFF2-40B4-BE49-F238E27FC236}">
                <a16:creationId xmlns:a16="http://schemas.microsoft.com/office/drawing/2014/main" id="{0F63AD5C-BCD0-14B2-81AE-520013469313}"/>
              </a:ext>
            </a:extLst>
          </p:cNvPr>
          <p:cNvSpPr txBox="1"/>
          <p:nvPr/>
        </p:nvSpPr>
        <p:spPr>
          <a:xfrm>
            <a:off x="7199364" y="4835529"/>
            <a:ext cx="1799100" cy="354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050" u="sng" dirty="0">
                <a:solidFill>
                  <a:schemeClr val="hlink"/>
                </a:solidFill>
                <a:hlinkClick r:id="rId4"/>
              </a:rPr>
              <a:t>CCRP-principles-2.pdf</a:t>
            </a:r>
            <a:endParaRPr sz="1200" dirty="0"/>
          </a:p>
        </p:txBody>
      </p:sp>
      <p:pic>
        <p:nvPicPr>
          <p:cNvPr id="4" name="Google Shape;80;p15">
            <a:extLst>
              <a:ext uri="{FF2B5EF4-FFF2-40B4-BE49-F238E27FC236}">
                <a16:creationId xmlns:a16="http://schemas.microsoft.com/office/drawing/2014/main" id="{782DEA6C-D403-712D-7E1C-3C62D120304C}"/>
              </a:ext>
            </a:extLst>
          </p:cNvPr>
          <p:cNvPicPr preferRelativeResize="0"/>
          <p:nvPr/>
        </p:nvPicPr>
        <p:blipFill rotWithShape="1">
          <a:blip r:embed="rId5">
            <a:alphaModFix/>
          </a:blip>
          <a:srcRect b="29220"/>
          <a:stretch/>
        </p:blipFill>
        <p:spPr>
          <a:xfrm>
            <a:off x="232057" y="2857415"/>
            <a:ext cx="8679886" cy="1958945"/>
          </a:xfrm>
          <a:prstGeom prst="rect">
            <a:avLst/>
          </a:prstGeom>
          <a:noFill/>
          <a:ln>
            <a:noFill/>
          </a:ln>
        </p:spPr>
      </p:pic>
      <p:graphicFrame>
        <p:nvGraphicFramePr>
          <p:cNvPr id="5" name="Table 5">
            <a:extLst>
              <a:ext uri="{FF2B5EF4-FFF2-40B4-BE49-F238E27FC236}">
                <a16:creationId xmlns:a16="http://schemas.microsoft.com/office/drawing/2014/main" id="{5F4BF6D1-151C-EBD2-9A27-7300247BA737}"/>
              </a:ext>
            </a:extLst>
          </p:cNvPr>
          <p:cNvGraphicFramePr>
            <a:graphicFrameLocks noGrp="1"/>
          </p:cNvGraphicFramePr>
          <p:nvPr>
            <p:extLst>
              <p:ext uri="{D42A27DB-BD31-4B8C-83A1-F6EECF244321}">
                <p14:modId xmlns:p14="http://schemas.microsoft.com/office/powerpoint/2010/main" val="135702305"/>
              </p:ext>
            </p:extLst>
          </p:nvPr>
        </p:nvGraphicFramePr>
        <p:xfrm>
          <a:off x="0" y="1097969"/>
          <a:ext cx="9143999" cy="3754089"/>
        </p:xfrm>
        <a:graphic>
          <a:graphicData uri="http://schemas.openxmlformats.org/drawingml/2006/table">
            <a:tbl>
              <a:tblPr firstRow="1" bandRow="1">
                <a:tableStyleId>{5C22544A-7EE6-4342-B048-85BDC9FD1C3A}</a:tableStyleId>
              </a:tblPr>
              <a:tblGrid>
                <a:gridCol w="3256671">
                  <a:extLst>
                    <a:ext uri="{9D8B030D-6E8A-4147-A177-3AD203B41FA5}">
                      <a16:colId xmlns:a16="http://schemas.microsoft.com/office/drawing/2014/main" val="2092941420"/>
                    </a:ext>
                  </a:extLst>
                </a:gridCol>
                <a:gridCol w="5887328">
                  <a:extLst>
                    <a:ext uri="{9D8B030D-6E8A-4147-A177-3AD203B41FA5}">
                      <a16:colId xmlns:a16="http://schemas.microsoft.com/office/drawing/2014/main" val="1673122486"/>
                    </a:ext>
                  </a:extLst>
                </a:gridCol>
              </a:tblGrid>
              <a:tr h="290857">
                <a:tc>
                  <a:txBody>
                    <a:bodyPr/>
                    <a:lstStyle/>
                    <a:p>
                      <a:r>
                        <a:rPr lang="en-US" sz="1200" b="0" dirty="0">
                          <a:latin typeface="Merriweather" pitchFamily="2" charset="77"/>
                        </a:rPr>
                        <a:t>C – </a:t>
                      </a:r>
                      <a:r>
                        <a:rPr lang="en-US" sz="1200" b="0" dirty="0" err="1">
                          <a:latin typeface="Merriweather" pitchFamily="2" charset="77"/>
                        </a:rPr>
                        <a:t>Principes</a:t>
                      </a:r>
                      <a:r>
                        <a:rPr lang="en-US" sz="1200" b="0" dirty="0">
                          <a:latin typeface="Merriweather" pitchFamily="2" charset="77"/>
                        </a:rPr>
                        <a:t> de Collaboration</a:t>
                      </a:r>
                    </a:p>
                  </a:txBody>
                  <a:tcPr>
                    <a:solidFill>
                      <a:srgbClr val="B34944"/>
                    </a:solidFill>
                  </a:tcPr>
                </a:tc>
                <a:tc>
                  <a:txBody>
                    <a:bodyPr/>
                    <a:lstStyle/>
                    <a:p>
                      <a:pPr algn="r"/>
                      <a:r>
                        <a:rPr lang="en-US" sz="1200" b="0" dirty="0" err="1">
                          <a:latin typeface="Merriweather" pitchFamily="2" charset="77"/>
                        </a:rPr>
                        <a:t>Principes</a:t>
                      </a:r>
                      <a:r>
                        <a:rPr lang="en-US" sz="1200" b="0" dirty="0">
                          <a:latin typeface="Merriweather" pitchFamily="2" charset="77"/>
                        </a:rPr>
                        <a:t> </a:t>
                      </a:r>
                      <a:r>
                        <a:rPr lang="en-US" sz="1200" b="0" dirty="0" err="1">
                          <a:latin typeface="Merriweather" pitchFamily="2" charset="77"/>
                        </a:rPr>
                        <a:t>opérationnels</a:t>
                      </a:r>
                      <a:endParaRPr lang="en-US" sz="1200" b="0" dirty="0">
                        <a:latin typeface="Merriweather" pitchFamily="2" charset="77"/>
                      </a:endParaRPr>
                    </a:p>
                  </a:txBody>
                  <a:tcPr>
                    <a:solidFill>
                      <a:srgbClr val="B34944"/>
                    </a:solidFill>
                  </a:tcPr>
                </a:tc>
                <a:extLst>
                  <a:ext uri="{0D108BD9-81ED-4DB2-BD59-A6C34878D82A}">
                    <a16:rowId xmlns:a16="http://schemas.microsoft.com/office/drawing/2014/main" val="3747183304"/>
                  </a:ext>
                </a:extLst>
              </a:tr>
              <a:tr h="1408375">
                <a:tc>
                  <a:txBody>
                    <a:bodyPr/>
                    <a:lstStyle/>
                    <a:p>
                      <a:r>
                        <a:rPr lang="en-US" sz="1200" b="0" i="0" dirty="0">
                          <a:latin typeface="Calibri Light" panose="020F0302020204030204" pitchFamily="34" charset="0"/>
                          <a:cs typeface="Calibri Light" panose="020F0302020204030204" pitchFamily="34" charset="0"/>
                        </a:rPr>
                        <a:t>INCLUSION</a:t>
                      </a:r>
                    </a:p>
                    <a:p>
                      <a:r>
                        <a:rPr lang="en-US" sz="1200" b="0" i="0" dirty="0" err="1">
                          <a:latin typeface="Calibri Light" panose="020F0302020204030204" pitchFamily="34" charset="0"/>
                          <a:cs typeface="Calibri Light" panose="020F0302020204030204" pitchFamily="34" charset="0"/>
                        </a:rPr>
                        <a:t>Convoquer</a:t>
                      </a:r>
                      <a:r>
                        <a:rPr lang="en-US" sz="1200" b="0" i="0" dirty="0">
                          <a:latin typeface="Calibri Light" panose="020F0302020204030204" pitchFamily="34" charset="0"/>
                          <a:cs typeface="Calibri Light" panose="020F0302020204030204" pitchFamily="34" charset="0"/>
                        </a:rPr>
                        <a:t> des parties </a:t>
                      </a:r>
                      <a:r>
                        <a:rPr lang="en-US" sz="1200" b="0" i="0" dirty="0" err="1">
                          <a:latin typeface="Calibri Light" panose="020F0302020204030204" pitchFamily="34" charset="0"/>
                          <a:cs typeface="Calibri Light" panose="020F0302020204030204" pitchFamily="34" charset="0"/>
                        </a:rPr>
                        <a:t>prenantes</a:t>
                      </a:r>
                      <a:r>
                        <a:rPr lang="en-US" sz="1200" b="0" i="0" dirty="0">
                          <a:latin typeface="Calibri Light" panose="020F0302020204030204" pitchFamily="34" charset="0"/>
                          <a:cs typeface="Calibri Light" panose="020F0302020204030204" pitchFamily="34" charset="0"/>
                        </a:rPr>
                        <a:t> multiples et </a:t>
                      </a:r>
                      <a:r>
                        <a:rPr lang="en-US" sz="1200" b="0" i="0" dirty="0" err="1">
                          <a:latin typeface="Calibri Light" panose="020F0302020204030204" pitchFamily="34" charset="0"/>
                          <a:cs typeface="Calibri Light" panose="020F0302020204030204" pitchFamily="34" charset="0"/>
                        </a:rPr>
                        <a:t>diverses</a:t>
                      </a:r>
                      <a:r>
                        <a:rPr lang="en-US" sz="1200" b="0" i="0" dirty="0">
                          <a:latin typeface="Calibri Light" panose="020F0302020204030204" pitchFamily="34" charset="0"/>
                          <a:cs typeface="Calibri Light" panose="020F0302020204030204" pitchFamily="34" charset="0"/>
                        </a:rPr>
                        <a:t> pour </a:t>
                      </a:r>
                      <a:r>
                        <a:rPr lang="en-US" sz="1200" b="0" i="0" dirty="0" err="1">
                          <a:latin typeface="Calibri Light" panose="020F0302020204030204" pitchFamily="34" charset="0"/>
                          <a:cs typeface="Calibri Light" panose="020F0302020204030204" pitchFamily="34" charset="0"/>
                        </a:rPr>
                        <a:t>éclairer</a:t>
                      </a:r>
                      <a:r>
                        <a:rPr lang="en-US" sz="1200" b="0" i="0" dirty="0">
                          <a:latin typeface="Calibri Light" panose="020F0302020204030204" pitchFamily="34" charset="0"/>
                          <a:cs typeface="Calibri Light" panose="020F0302020204030204" pitchFamily="34" charset="0"/>
                        </a:rPr>
                        <a:t> les </a:t>
                      </a:r>
                      <a:r>
                        <a:rPr lang="en-US" sz="1200" b="0" i="0" dirty="0" err="1">
                          <a:latin typeface="Calibri Light" panose="020F0302020204030204" pitchFamily="34" charset="0"/>
                          <a:cs typeface="Calibri Light" panose="020F0302020204030204" pitchFamily="34" charset="0"/>
                        </a:rPr>
                        <a:t>délibérations</a:t>
                      </a:r>
                      <a:r>
                        <a:rPr lang="en-US" sz="1200" b="0" i="0" dirty="0">
                          <a:latin typeface="Calibri Light" panose="020F0302020204030204" pitchFamily="34" charset="0"/>
                          <a:cs typeface="Calibri Light" panose="020F0302020204030204" pitchFamily="34" charset="0"/>
                        </a:rPr>
                        <a:t> </a:t>
                      </a:r>
                      <a:r>
                        <a:rPr lang="en-US" sz="1200" b="0" i="0" dirty="0" err="1">
                          <a:latin typeface="Calibri Light" panose="020F0302020204030204" pitchFamily="34" charset="0"/>
                          <a:cs typeface="Calibri Light" panose="020F0302020204030204" pitchFamily="34" charset="0"/>
                        </a:rPr>
                        <a:t>à</a:t>
                      </a:r>
                      <a:r>
                        <a:rPr lang="en-US" sz="1200" b="0" i="0" dirty="0">
                          <a:latin typeface="Calibri Light" panose="020F0302020204030204" pitchFamily="34" charset="0"/>
                          <a:cs typeface="Calibri Light" panose="020F0302020204030204" pitchFamily="34" charset="0"/>
                        </a:rPr>
                        <a:t> </a:t>
                      </a:r>
                      <a:r>
                        <a:rPr lang="en-US" sz="1200" b="0" i="0" dirty="0" err="1">
                          <a:latin typeface="Calibri Light" panose="020F0302020204030204" pitchFamily="34" charset="0"/>
                          <a:cs typeface="Calibri Light" panose="020F0302020204030204" pitchFamily="34" charset="0"/>
                        </a:rPr>
                        <a:t>tous</a:t>
                      </a:r>
                      <a:r>
                        <a:rPr lang="en-US" sz="1200" b="0" i="0" dirty="0">
                          <a:latin typeface="Calibri Light" panose="020F0302020204030204" pitchFamily="34" charset="0"/>
                          <a:cs typeface="Calibri Light" panose="020F0302020204030204" pitchFamily="34" charset="0"/>
                        </a:rPr>
                        <a:t> les </a:t>
                      </a:r>
                      <a:r>
                        <a:rPr lang="en-US" sz="1200" b="0" i="0" dirty="0" err="1">
                          <a:latin typeface="Calibri Light" panose="020F0302020204030204" pitchFamily="34" charset="0"/>
                          <a:cs typeface="Calibri Light" panose="020F0302020204030204" pitchFamily="34" charset="0"/>
                        </a:rPr>
                        <a:t>niveaux</a:t>
                      </a:r>
                      <a:r>
                        <a:rPr lang="en-US" sz="1200" b="0" i="0" dirty="0">
                          <a:latin typeface="Calibri Light" panose="020F0302020204030204" pitchFamily="34" charset="0"/>
                          <a:cs typeface="Calibri Light" panose="020F0302020204030204" pitchFamily="34" charset="0"/>
                        </a:rPr>
                        <a:t> et </a:t>
                      </a:r>
                      <a:r>
                        <a:rPr lang="en-US" sz="1200" b="0" i="0" dirty="0" err="1">
                          <a:latin typeface="Calibri Light" panose="020F0302020204030204" pitchFamily="34" charset="0"/>
                          <a:cs typeface="Calibri Light" panose="020F0302020204030204" pitchFamily="34" charset="0"/>
                        </a:rPr>
                        <a:t>lieux</a:t>
                      </a:r>
                      <a:r>
                        <a:rPr lang="en-US" sz="1200" b="0" i="0" dirty="0">
                          <a:latin typeface="Calibri Light" panose="020F0302020204030204" pitchFamily="34" charset="0"/>
                          <a:cs typeface="Calibri Light" panose="020F0302020204030204" pitchFamily="34" charset="0"/>
                        </a:rPr>
                        <a:t> de </a:t>
                      </a:r>
                      <a:r>
                        <a:rPr lang="en-US" sz="1200" b="0" i="0" dirty="0" err="1">
                          <a:latin typeface="Calibri Light" panose="020F0302020204030204" pitchFamily="34" charset="0"/>
                          <a:cs typeface="Calibri Light" panose="020F0302020204030204" pitchFamily="34" charset="0"/>
                        </a:rPr>
                        <a:t>prise</a:t>
                      </a:r>
                      <a:r>
                        <a:rPr lang="en-US" sz="1200" b="0" i="0" dirty="0">
                          <a:latin typeface="Calibri Light" panose="020F0302020204030204" pitchFamily="34" charset="0"/>
                          <a:cs typeface="Calibri Light" panose="020F0302020204030204" pitchFamily="34" charset="0"/>
                        </a:rPr>
                        <a:t> de decision</a:t>
                      </a:r>
                    </a:p>
                    <a:p>
                      <a:endParaRPr lang="en-US" sz="1200" b="0" i="0" dirty="0">
                        <a:latin typeface="Calibri Light" panose="020F0302020204030204" pitchFamily="34" charset="0"/>
                        <a:cs typeface="Calibri Light" panose="020F0302020204030204" pitchFamily="34" charset="0"/>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dirty="0">
                          <a:latin typeface="Calibri Light" panose="020F0302020204030204" pitchFamily="34" charset="0"/>
                          <a:cs typeface="Calibri Light" panose="020F0302020204030204" pitchFamily="34" charset="0"/>
                        </a:rPr>
                        <a:t>AUTHENTIQUE COLLABORATION</a:t>
                      </a:r>
                      <a:br>
                        <a:rPr lang="en-US" sz="1200" b="0" i="0" dirty="0">
                          <a:latin typeface="Calibri Light" panose="020F0302020204030204" pitchFamily="34" charset="0"/>
                          <a:cs typeface="Calibri Light" panose="020F0302020204030204" pitchFamily="34" charset="0"/>
                        </a:rPr>
                      </a:br>
                      <a:r>
                        <a:rPr lang="en-US" sz="1200" b="0" i="0" dirty="0">
                          <a:latin typeface="Calibri Light" panose="020F0302020204030204" pitchFamily="34" charset="0"/>
                          <a:cs typeface="Calibri Light" panose="020F0302020204030204" pitchFamily="34" charset="0"/>
                        </a:rPr>
                        <a:t>Assurer un engagement </a:t>
                      </a:r>
                      <a:r>
                        <a:rPr lang="en-US" sz="1200" b="0" i="0" dirty="0" err="1">
                          <a:latin typeface="Calibri Light" panose="020F0302020204030204" pitchFamily="34" charset="0"/>
                          <a:cs typeface="Calibri Light" panose="020F0302020204030204" pitchFamily="34" charset="0"/>
                        </a:rPr>
                        <a:t>collaboratif</a:t>
                      </a:r>
                      <a:r>
                        <a:rPr lang="en-US" sz="1200" b="0" i="0" dirty="0">
                          <a:latin typeface="Calibri Light" panose="020F0302020204030204" pitchFamily="34" charset="0"/>
                          <a:cs typeface="Calibri Light" panose="020F0302020204030204" pitchFamily="34" charset="0"/>
                        </a:rPr>
                        <a:t> </a:t>
                      </a:r>
                      <a:r>
                        <a:rPr lang="en-US" sz="1200" b="0" i="0" dirty="0" err="1">
                          <a:latin typeface="Calibri Light" panose="020F0302020204030204" pitchFamily="34" charset="0"/>
                          <a:cs typeface="Calibri Light" panose="020F0302020204030204" pitchFamily="34" charset="0"/>
                        </a:rPr>
                        <a:t>authentique</a:t>
                      </a:r>
                      <a:endParaRPr lang="en-US" sz="1200" b="0" i="0" dirty="0">
                        <a:latin typeface="Calibri Light" panose="020F0302020204030204" pitchFamily="34" charset="0"/>
                        <a:cs typeface="Calibri Light" panose="020F0302020204030204" pitchFamily="34" charset="0"/>
                      </a:endParaRPr>
                    </a:p>
                  </a:txBody>
                  <a:tcPr>
                    <a:lnB w="38100" cap="flat" cmpd="sng" algn="ctr">
                      <a:solidFill>
                        <a:schemeClr val="bg1"/>
                      </a:solidFill>
                      <a:prstDash val="solid"/>
                      <a:round/>
                      <a:headEnd type="none" w="med" len="med"/>
                      <a:tailEnd type="none" w="med" len="med"/>
                    </a:lnB>
                    <a:solidFill>
                      <a:srgbClr val="EED6D4"/>
                    </a:solidFill>
                  </a:tcPr>
                </a:tc>
                <a:tc>
                  <a:txBody>
                    <a:bodyPr/>
                    <a:lstStyle/>
                    <a:p>
                      <a:r>
                        <a:rPr lang="en-US" sz="1200" b="0" i="0" dirty="0" err="1">
                          <a:latin typeface="Calibri Light" panose="020F0302020204030204" pitchFamily="34" charset="0"/>
                          <a:cs typeface="Calibri Light" panose="020F0302020204030204" pitchFamily="34" charset="0"/>
                        </a:rPr>
                        <a:t>Réciprocité</a:t>
                      </a:r>
                      <a:r>
                        <a:rPr lang="en-US" sz="1200" b="0" i="0" dirty="0">
                          <a:latin typeface="Calibri Light" panose="020F0302020204030204" pitchFamily="34" charset="0"/>
                          <a:cs typeface="Calibri Light" panose="020F0302020204030204" pitchFamily="34" charset="0"/>
                        </a:rPr>
                        <a:t> : </a:t>
                      </a:r>
                      <a:r>
                        <a:rPr lang="en-US" sz="1200" b="0" i="0" dirty="0" err="1">
                          <a:latin typeface="Calibri Light" panose="020F0302020204030204" pitchFamily="34" charset="0"/>
                          <a:cs typeface="Calibri Light" panose="020F0302020204030204" pitchFamily="34" charset="0"/>
                        </a:rPr>
                        <a:t>Établissez</a:t>
                      </a:r>
                      <a:r>
                        <a:rPr lang="en-US" sz="1200" b="0" i="0" dirty="0">
                          <a:latin typeface="Calibri Light" panose="020F0302020204030204" pitchFamily="34" charset="0"/>
                          <a:cs typeface="Calibri Light" panose="020F0302020204030204" pitchFamily="34" charset="0"/>
                        </a:rPr>
                        <a:t> </a:t>
                      </a:r>
                      <a:r>
                        <a:rPr lang="en-US" sz="1200" b="0" i="0" dirty="0" err="1">
                          <a:latin typeface="Calibri Light" panose="020F0302020204030204" pitchFamily="34" charset="0"/>
                          <a:cs typeface="Calibri Light" panose="020F0302020204030204" pitchFamily="34" charset="0"/>
                        </a:rPr>
                        <a:t>une</a:t>
                      </a:r>
                      <a:r>
                        <a:rPr lang="en-US" sz="1200" b="0" i="0" dirty="0">
                          <a:latin typeface="Calibri Light" panose="020F0302020204030204" pitchFamily="34" charset="0"/>
                          <a:cs typeface="Calibri Light" panose="020F0302020204030204" pitchFamily="34" charset="0"/>
                        </a:rPr>
                        <a:t> relation de </a:t>
                      </a:r>
                      <a:r>
                        <a:rPr lang="en-US" sz="1200" b="0" i="0" dirty="0" err="1">
                          <a:latin typeface="Calibri Light" panose="020F0302020204030204" pitchFamily="34" charset="0"/>
                          <a:cs typeface="Calibri Light" panose="020F0302020204030204" pitchFamily="34" charset="0"/>
                        </a:rPr>
                        <a:t>confiance</a:t>
                      </a:r>
                      <a:r>
                        <a:rPr lang="en-US" sz="1200" b="0" i="0" dirty="0">
                          <a:latin typeface="Calibri Light" panose="020F0302020204030204" pitchFamily="34" charset="0"/>
                          <a:cs typeface="Calibri Light" panose="020F0302020204030204" pitchFamily="34" charset="0"/>
                        </a:rPr>
                        <a:t> </a:t>
                      </a:r>
                      <a:r>
                        <a:rPr lang="en-US" sz="1200" b="0" i="0" dirty="0" err="1">
                          <a:latin typeface="Calibri Light" panose="020F0302020204030204" pitchFamily="34" charset="0"/>
                          <a:cs typeface="Calibri Light" panose="020F0302020204030204" pitchFamily="34" charset="0"/>
                        </a:rPr>
                        <a:t>basée</a:t>
                      </a:r>
                      <a:r>
                        <a:rPr lang="en-US" sz="1200" b="0" i="0" dirty="0">
                          <a:latin typeface="Calibri Light" panose="020F0302020204030204" pitchFamily="34" charset="0"/>
                          <a:cs typeface="Calibri Light" panose="020F0302020204030204" pitchFamily="34" charset="0"/>
                        </a:rPr>
                        <a:t> sur des </a:t>
                      </a:r>
                      <a:r>
                        <a:rPr lang="en-US" sz="1200" b="0" i="0" dirty="0" err="1">
                          <a:latin typeface="Calibri Light" panose="020F0302020204030204" pitchFamily="34" charset="0"/>
                          <a:cs typeface="Calibri Light" panose="020F0302020204030204" pitchFamily="34" charset="0"/>
                        </a:rPr>
                        <a:t>intérêts</a:t>
                      </a:r>
                      <a:r>
                        <a:rPr lang="en-US" sz="1200" b="0" i="0" dirty="0">
                          <a:latin typeface="Calibri Light" panose="020F0302020204030204" pitchFamily="34" charset="0"/>
                          <a:cs typeface="Calibri Light" panose="020F0302020204030204" pitchFamily="34" charset="0"/>
                        </a:rPr>
                        <a:t> </a:t>
                      </a:r>
                      <a:r>
                        <a:rPr lang="en-US" sz="1200" b="0" i="0" dirty="0" err="1">
                          <a:latin typeface="Calibri Light" panose="020F0302020204030204" pitchFamily="34" charset="0"/>
                          <a:cs typeface="Calibri Light" panose="020F0302020204030204" pitchFamily="34" charset="0"/>
                        </a:rPr>
                        <a:t>partagés</a:t>
                      </a:r>
                      <a:r>
                        <a:rPr lang="en-US" sz="1200" b="0" i="0" dirty="0">
                          <a:latin typeface="Calibri Light" panose="020F0302020204030204" pitchFamily="34" charset="0"/>
                          <a:cs typeface="Calibri Light" panose="020F0302020204030204" pitchFamily="34" charset="0"/>
                        </a:rPr>
                        <a:t> et des interactions </a:t>
                      </a:r>
                      <a:r>
                        <a:rPr lang="en-US" sz="1200" b="0" i="0" dirty="0" err="1">
                          <a:latin typeface="Calibri Light" panose="020F0302020204030204" pitchFamily="34" charset="0"/>
                          <a:cs typeface="Calibri Light" panose="020F0302020204030204" pitchFamily="34" charset="0"/>
                        </a:rPr>
                        <a:t>honnêtes</a:t>
                      </a:r>
                      <a:endParaRPr lang="en-US" sz="1200" b="0" i="0" dirty="0">
                        <a:latin typeface="Calibri Light" panose="020F0302020204030204" pitchFamily="34" charset="0"/>
                        <a:cs typeface="Calibri Light" panose="020F0302020204030204" pitchFamily="34" charset="0"/>
                      </a:endParaRPr>
                    </a:p>
                    <a:p>
                      <a:r>
                        <a:rPr lang="en-US" sz="1200" b="0" i="0" dirty="0" err="1">
                          <a:latin typeface="Calibri Light" panose="020F0302020204030204" pitchFamily="34" charset="0"/>
                          <a:cs typeface="Calibri Light" panose="020F0302020204030204" pitchFamily="34" charset="0"/>
                        </a:rPr>
                        <a:t>Mutualité</a:t>
                      </a:r>
                      <a:r>
                        <a:rPr lang="en-US" sz="1200" b="0" i="0" dirty="0">
                          <a:latin typeface="Calibri Light" panose="020F0302020204030204" pitchFamily="34" charset="0"/>
                          <a:cs typeface="Calibri Light" panose="020F0302020204030204" pitchFamily="34" charset="0"/>
                        </a:rPr>
                        <a:t> : </a:t>
                      </a:r>
                      <a:r>
                        <a:rPr lang="en-US" sz="1200" b="0" i="0" dirty="0" err="1">
                          <a:latin typeface="Calibri Light" panose="020F0302020204030204" pitchFamily="34" charset="0"/>
                          <a:cs typeface="Calibri Light" panose="020F0302020204030204" pitchFamily="34" charset="0"/>
                        </a:rPr>
                        <a:t>Négocier</a:t>
                      </a:r>
                      <a:r>
                        <a:rPr lang="en-US" sz="1200" b="0" i="0" dirty="0">
                          <a:latin typeface="Calibri Light" panose="020F0302020204030204" pitchFamily="34" charset="0"/>
                          <a:cs typeface="Calibri Light" panose="020F0302020204030204" pitchFamily="34" charset="0"/>
                        </a:rPr>
                        <a:t> des accords </a:t>
                      </a:r>
                      <a:r>
                        <a:rPr lang="en-US" sz="1200" b="0" i="0" dirty="0" err="1">
                          <a:latin typeface="Calibri Light" panose="020F0302020204030204" pitchFamily="34" charset="0"/>
                          <a:cs typeface="Calibri Light" panose="020F0302020204030204" pitchFamily="34" charset="0"/>
                        </a:rPr>
                        <a:t>gagnant-gagnant</a:t>
                      </a:r>
                      <a:endParaRPr lang="en-US" sz="1200" b="0" i="0" dirty="0">
                        <a:latin typeface="Calibri Light" panose="020F0302020204030204" pitchFamily="34" charset="0"/>
                        <a:cs typeface="Calibri Light" panose="020F0302020204030204" pitchFamily="34" charset="0"/>
                      </a:endParaRPr>
                    </a:p>
                    <a:p>
                      <a:r>
                        <a:rPr lang="en-US" sz="1200" b="0" i="0" dirty="0">
                          <a:latin typeface="Calibri Light" panose="020F0302020204030204" pitchFamily="34" charset="0"/>
                          <a:cs typeface="Calibri Light" panose="020F0302020204030204" pitchFamily="34" charset="0"/>
                        </a:rPr>
                        <a:t>Engagement </a:t>
                      </a:r>
                      <a:r>
                        <a:rPr lang="en-US" sz="1200" b="0" i="0" dirty="0" err="1">
                          <a:latin typeface="Calibri Light" panose="020F0302020204030204" pitchFamily="34" charset="0"/>
                          <a:cs typeface="Calibri Light" panose="020F0302020204030204" pitchFamily="34" charset="0"/>
                        </a:rPr>
                        <a:t>réaliste</a:t>
                      </a:r>
                      <a:r>
                        <a:rPr lang="en-US" sz="1200" b="0" i="0" dirty="0">
                          <a:latin typeface="Calibri Light" panose="020F0302020204030204" pitchFamily="34" charset="0"/>
                          <a:cs typeface="Calibri Light" panose="020F0302020204030204" pitchFamily="34" charset="0"/>
                        </a:rPr>
                        <a:t> : </a:t>
                      </a:r>
                      <a:r>
                        <a:rPr lang="en-US" sz="1200" b="0" i="0" dirty="0" err="1">
                          <a:latin typeface="Calibri Light" panose="020F0302020204030204" pitchFamily="34" charset="0"/>
                          <a:cs typeface="Calibri Light" panose="020F0302020204030204" pitchFamily="34" charset="0"/>
                        </a:rPr>
                        <a:t>Commencez</a:t>
                      </a:r>
                      <a:r>
                        <a:rPr lang="en-US" sz="1200" b="0" i="0" dirty="0">
                          <a:latin typeface="Calibri Light" panose="020F0302020204030204" pitchFamily="34" charset="0"/>
                          <a:cs typeface="Calibri Light" panose="020F0302020204030204" pitchFamily="34" charset="0"/>
                        </a:rPr>
                        <a:t> </a:t>
                      </a:r>
                      <a:r>
                        <a:rPr lang="en-US" sz="1200" b="0" i="0" dirty="0" err="1">
                          <a:latin typeface="Calibri Light" panose="020F0302020204030204" pitchFamily="34" charset="0"/>
                          <a:cs typeface="Calibri Light" panose="020F0302020204030204" pitchFamily="34" charset="0"/>
                        </a:rPr>
                        <a:t>là</a:t>
                      </a:r>
                      <a:r>
                        <a:rPr lang="en-US" sz="1200" b="0" i="0" dirty="0">
                          <a:latin typeface="Calibri Light" panose="020F0302020204030204" pitchFamily="34" charset="0"/>
                          <a:cs typeface="Calibri Light" panose="020F0302020204030204" pitchFamily="34" charset="0"/>
                        </a:rPr>
                        <a:t> </a:t>
                      </a:r>
                      <a:r>
                        <a:rPr lang="en-US" sz="1200" b="0" i="0" dirty="0" err="1">
                          <a:latin typeface="Calibri Light" panose="020F0302020204030204" pitchFamily="34" charset="0"/>
                          <a:cs typeface="Calibri Light" panose="020F0302020204030204" pitchFamily="34" charset="0"/>
                        </a:rPr>
                        <a:t>où</a:t>
                      </a:r>
                      <a:r>
                        <a:rPr lang="en-US" sz="1200" b="0" i="0" dirty="0">
                          <a:latin typeface="Calibri Light" panose="020F0302020204030204" pitchFamily="34" charset="0"/>
                          <a:cs typeface="Calibri Light" panose="020F0302020204030204" pitchFamily="34" charset="0"/>
                        </a:rPr>
                        <a:t> les gens </a:t>
                      </a:r>
                      <a:r>
                        <a:rPr lang="en-US" sz="1200" b="0" i="0" dirty="0" err="1">
                          <a:latin typeface="Calibri Light" panose="020F0302020204030204" pitchFamily="34" charset="0"/>
                          <a:cs typeface="Calibri Light" panose="020F0302020204030204" pitchFamily="34" charset="0"/>
                        </a:rPr>
                        <a:t>sont</a:t>
                      </a:r>
                      <a:endParaRPr lang="en-US" sz="1200" b="0" i="0" dirty="0">
                        <a:latin typeface="Calibri Light" panose="020F0302020204030204" pitchFamily="34" charset="0"/>
                        <a:cs typeface="Calibri Light" panose="020F0302020204030204" pitchFamily="34" charset="0"/>
                      </a:endParaRPr>
                    </a:p>
                    <a:p>
                      <a:r>
                        <a:rPr lang="en-US" sz="1200" b="0" i="0" dirty="0">
                          <a:latin typeface="Calibri Light" panose="020F0302020204030204" pitchFamily="34" charset="0"/>
                          <a:cs typeface="Calibri Light" panose="020F0302020204030204" pitchFamily="34" charset="0"/>
                        </a:rPr>
                        <a:t>Nudge : </a:t>
                      </a:r>
                      <a:r>
                        <a:rPr lang="en-US" sz="1200" b="0" i="0" dirty="0" err="1">
                          <a:latin typeface="Calibri Light" panose="020F0302020204030204" pitchFamily="34" charset="0"/>
                          <a:cs typeface="Calibri Light" panose="020F0302020204030204" pitchFamily="34" charset="0"/>
                        </a:rPr>
                        <a:t>générer</a:t>
                      </a:r>
                      <a:r>
                        <a:rPr lang="en-US" sz="1200" b="0" i="0" dirty="0">
                          <a:latin typeface="Calibri Light" panose="020F0302020204030204" pitchFamily="34" charset="0"/>
                          <a:cs typeface="Calibri Light" panose="020F0302020204030204" pitchFamily="34" charset="0"/>
                        </a:rPr>
                        <a:t> du </a:t>
                      </a:r>
                      <a:r>
                        <a:rPr lang="en-US" sz="1200" b="0" i="0" dirty="0" err="1">
                          <a:latin typeface="Calibri Light" panose="020F0302020204030204" pitchFamily="34" charset="0"/>
                          <a:cs typeface="Calibri Light" panose="020F0302020204030204" pitchFamily="34" charset="0"/>
                        </a:rPr>
                        <a:t>mouvement</a:t>
                      </a:r>
                      <a:endParaRPr lang="en-US" sz="1200" b="0" i="0" dirty="0">
                        <a:latin typeface="Calibri Light" panose="020F0302020204030204" pitchFamily="34" charset="0"/>
                        <a:cs typeface="Calibri Light" panose="020F0302020204030204" pitchFamily="34" charset="0"/>
                      </a:endParaRPr>
                    </a:p>
                  </a:txBody>
                  <a:tcPr>
                    <a:lnB w="38100" cap="flat" cmpd="sng" algn="ctr">
                      <a:solidFill>
                        <a:schemeClr val="bg1"/>
                      </a:solidFill>
                      <a:prstDash val="solid"/>
                      <a:round/>
                      <a:headEnd type="none" w="med" len="med"/>
                      <a:tailEnd type="none" w="med" len="med"/>
                    </a:lnB>
                    <a:solidFill>
                      <a:srgbClr val="EED6D4"/>
                    </a:solidFill>
                  </a:tcPr>
                </a:tc>
                <a:extLst>
                  <a:ext uri="{0D108BD9-81ED-4DB2-BD59-A6C34878D82A}">
                    <a16:rowId xmlns:a16="http://schemas.microsoft.com/office/drawing/2014/main" val="1953685611"/>
                  </a:ext>
                </a:extLst>
              </a:tr>
              <a:tr h="290857">
                <a:tc>
                  <a:txBody>
                    <a:bodyPr/>
                    <a:lstStyle/>
                    <a:p>
                      <a:r>
                        <a:rPr lang="en-US" sz="1200" b="0" dirty="0">
                          <a:latin typeface="Merriweather" pitchFamily="2" charset="77"/>
                        </a:rPr>
                        <a:t>R- </a:t>
                      </a:r>
                      <a:r>
                        <a:rPr lang="en-US" sz="1200" b="0" dirty="0" err="1">
                          <a:latin typeface="Merriweather" pitchFamily="2" charset="77"/>
                        </a:rPr>
                        <a:t>Principes</a:t>
                      </a:r>
                      <a:r>
                        <a:rPr lang="en-US" sz="1200" b="0" dirty="0">
                          <a:latin typeface="Merriweather" pitchFamily="2" charset="77"/>
                        </a:rPr>
                        <a:t> de recherche</a:t>
                      </a:r>
                    </a:p>
                  </a:txBody>
                  <a:tcP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3C000"/>
                    </a:solidFill>
                  </a:tcPr>
                </a:tc>
                <a:tc>
                  <a: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200" dirty="0" err="1">
                          <a:latin typeface="Merriweather" pitchFamily="2" charset="77"/>
                        </a:rPr>
                        <a:t>Principes</a:t>
                      </a:r>
                      <a:r>
                        <a:rPr lang="en-US" sz="1200" dirty="0">
                          <a:latin typeface="Merriweather" pitchFamily="2" charset="77"/>
                        </a:rPr>
                        <a:t> </a:t>
                      </a:r>
                      <a:r>
                        <a:rPr lang="en-US" sz="1200" dirty="0" err="1">
                          <a:latin typeface="Merriweather" pitchFamily="2" charset="77"/>
                        </a:rPr>
                        <a:t>opérationnels</a:t>
                      </a:r>
                      <a:endParaRPr lang="en-US" sz="1200" dirty="0">
                        <a:latin typeface="Merriweather" pitchFamily="2" charset="77"/>
                      </a:endParaRPr>
                    </a:p>
                  </a:txBody>
                  <a:tcP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3C000"/>
                    </a:solidFill>
                  </a:tcPr>
                </a:tc>
                <a:extLst>
                  <a:ext uri="{0D108BD9-81ED-4DB2-BD59-A6C34878D82A}">
                    <a16:rowId xmlns:a16="http://schemas.microsoft.com/office/drawing/2014/main" val="206092473"/>
                  </a:ext>
                </a:extLst>
              </a:tr>
              <a:tr h="1764000">
                <a:tc>
                  <a:txBody>
                    <a:bodyPr/>
                    <a:lstStyle/>
                    <a:p>
                      <a:r>
                        <a:rPr lang="en-US" sz="1200" b="0" i="0" dirty="0">
                          <a:latin typeface="Calibri Light" panose="020F0302020204030204" pitchFamily="34" charset="0"/>
                          <a:cs typeface="Calibri Light" panose="020F0302020204030204" pitchFamily="34" charset="0"/>
                        </a:rPr>
                        <a:t>CO-CRÉATION AGRICULTEUR-CHERCHEUR</a:t>
                      </a:r>
                    </a:p>
                    <a:p>
                      <a:r>
                        <a:rPr lang="en-US" sz="1200" b="0" i="0" dirty="0">
                          <a:latin typeface="Calibri Light" panose="020F0302020204030204" pitchFamily="34" charset="0"/>
                          <a:cs typeface="Calibri Light" panose="020F0302020204030204" pitchFamily="34" charset="0"/>
                        </a:rPr>
                        <a:t>Engager les </a:t>
                      </a:r>
                      <a:r>
                        <a:rPr lang="en-US" sz="1200" b="0" i="0" dirty="0" err="1">
                          <a:latin typeface="Calibri Light" panose="020F0302020204030204" pitchFamily="34" charset="0"/>
                          <a:cs typeface="Calibri Light" panose="020F0302020204030204" pitchFamily="34" charset="0"/>
                        </a:rPr>
                        <a:t>agriculteurs</a:t>
                      </a:r>
                      <a:r>
                        <a:rPr lang="en-US" sz="1200" b="0" i="0" dirty="0">
                          <a:latin typeface="Calibri Light" panose="020F0302020204030204" pitchFamily="34" charset="0"/>
                          <a:cs typeface="Calibri Light" panose="020F0302020204030204" pitchFamily="34" charset="0"/>
                        </a:rPr>
                        <a:t> </a:t>
                      </a:r>
                      <a:r>
                        <a:rPr lang="en-US" sz="1200" b="0" i="0" dirty="0" err="1">
                          <a:latin typeface="Calibri Light" panose="020F0302020204030204" pitchFamily="34" charset="0"/>
                          <a:cs typeface="Calibri Light" panose="020F0302020204030204" pitchFamily="34" charset="0"/>
                        </a:rPr>
                        <a:t>en</a:t>
                      </a:r>
                      <a:r>
                        <a:rPr lang="en-US" sz="1200" b="0" i="0" dirty="0">
                          <a:latin typeface="Calibri Light" panose="020F0302020204030204" pitchFamily="34" charset="0"/>
                          <a:cs typeface="Calibri Light" panose="020F0302020204030204" pitchFamily="34" charset="0"/>
                        </a:rPr>
                        <a:t> tant que </a:t>
                      </a:r>
                      <a:r>
                        <a:rPr lang="en-US" sz="1200" b="0" i="0" dirty="0" err="1">
                          <a:latin typeface="Calibri Light" panose="020F0302020204030204" pitchFamily="34" charset="0"/>
                          <a:cs typeface="Calibri Light" panose="020F0302020204030204" pitchFamily="34" charset="0"/>
                        </a:rPr>
                        <a:t>partenaires</a:t>
                      </a:r>
                      <a:r>
                        <a:rPr lang="en-US" sz="1200" b="0" i="0" dirty="0">
                          <a:latin typeface="Calibri Light" panose="020F0302020204030204" pitchFamily="34" charset="0"/>
                          <a:cs typeface="Calibri Light" panose="020F0302020204030204" pitchFamily="34" charset="0"/>
                        </a:rPr>
                        <a:t> pour assurer la pertinence, </a:t>
                      </a:r>
                      <a:r>
                        <a:rPr lang="en-US" sz="1200" b="0" i="0" dirty="0" err="1">
                          <a:latin typeface="Calibri Light" panose="020F0302020204030204" pitchFamily="34" charset="0"/>
                          <a:cs typeface="Calibri Light" panose="020F0302020204030204" pitchFamily="34" charset="0"/>
                        </a:rPr>
                        <a:t>l'utilisation</a:t>
                      </a:r>
                      <a:r>
                        <a:rPr lang="en-US" sz="1200" b="0" i="0" dirty="0">
                          <a:latin typeface="Calibri Light" panose="020F0302020204030204" pitchFamily="34" charset="0"/>
                          <a:cs typeface="Calibri Light" panose="020F0302020204030204" pitchFamily="34" charset="0"/>
                        </a:rPr>
                        <a:t> des </a:t>
                      </a:r>
                      <a:r>
                        <a:rPr lang="en-US" sz="1200" b="0" i="0" dirty="0" err="1">
                          <a:latin typeface="Calibri Light" panose="020F0302020204030204" pitchFamily="34" charset="0"/>
                          <a:cs typeface="Calibri Light" panose="020F0302020204030204" pitchFamily="34" charset="0"/>
                        </a:rPr>
                        <a:t>processus</a:t>
                      </a:r>
                      <a:r>
                        <a:rPr lang="en-US" sz="1200" b="0" i="0" dirty="0">
                          <a:latin typeface="Calibri Light" panose="020F0302020204030204" pitchFamily="34" charset="0"/>
                          <a:cs typeface="Calibri Light" panose="020F0302020204030204" pitchFamily="34" charset="0"/>
                        </a:rPr>
                        <a:t> de recherche et les </a:t>
                      </a:r>
                      <a:r>
                        <a:rPr lang="en-US" sz="1200" b="0" i="0" dirty="0" err="1">
                          <a:latin typeface="Calibri Light" panose="020F0302020204030204" pitchFamily="34" charset="0"/>
                          <a:cs typeface="Calibri Light" panose="020F0302020204030204" pitchFamily="34" charset="0"/>
                        </a:rPr>
                        <a:t>résultats</a:t>
                      </a:r>
                      <a:endParaRPr lang="en-US" sz="1200" b="0" i="0" dirty="0">
                        <a:latin typeface="Calibri Light" panose="020F0302020204030204" pitchFamily="34" charset="0"/>
                        <a:cs typeface="Calibri Light" panose="020F0302020204030204" pitchFamily="34" charset="0"/>
                      </a:endParaRPr>
                    </a:p>
                    <a:p>
                      <a:endParaRPr lang="en-US" sz="1200" b="0" i="0" dirty="0">
                        <a:latin typeface="Calibri Light" panose="020F0302020204030204" pitchFamily="34" charset="0"/>
                        <a:cs typeface="Calibri Light" panose="020F0302020204030204" pitchFamily="34" charset="0"/>
                      </a:endParaRPr>
                    </a:p>
                    <a:p>
                      <a:r>
                        <a:rPr lang="en-US" sz="1200" b="0" i="0" dirty="0">
                          <a:latin typeface="Calibri Light" panose="020F0302020204030204" pitchFamily="34" charset="0"/>
                          <a:cs typeface="Calibri Light" panose="020F0302020204030204" pitchFamily="34" charset="0"/>
                        </a:rPr>
                        <a:t>RECHERCHE D'IMPACT AEI</a:t>
                      </a:r>
                    </a:p>
                    <a:p>
                      <a:r>
                        <a:rPr lang="en-US" sz="1200" b="0" i="0" dirty="0" err="1">
                          <a:latin typeface="Calibri Light" panose="020F0302020204030204" pitchFamily="34" charset="0"/>
                          <a:cs typeface="Calibri Light" panose="020F0302020204030204" pitchFamily="34" charset="0"/>
                        </a:rPr>
                        <a:t>Concevoir</a:t>
                      </a:r>
                      <a:r>
                        <a:rPr lang="en-US" sz="1200" b="0" i="0" dirty="0">
                          <a:latin typeface="Calibri Light" panose="020F0302020204030204" pitchFamily="34" charset="0"/>
                          <a:cs typeface="Calibri Light" panose="020F0302020204030204" pitchFamily="34" charset="0"/>
                        </a:rPr>
                        <a:t> et </a:t>
                      </a:r>
                      <a:r>
                        <a:rPr lang="en-US" sz="1200" b="0" i="0" dirty="0" err="1">
                          <a:latin typeface="Calibri Light" panose="020F0302020204030204" pitchFamily="34" charset="0"/>
                          <a:cs typeface="Calibri Light" panose="020F0302020204030204" pitchFamily="34" charset="0"/>
                        </a:rPr>
                        <a:t>mettre</a:t>
                      </a:r>
                      <a:r>
                        <a:rPr lang="en-US" sz="1200" b="0" i="0" dirty="0">
                          <a:latin typeface="Calibri Light" panose="020F0302020204030204" pitchFamily="34" charset="0"/>
                          <a:cs typeface="Calibri Light" panose="020F0302020204030204" pitchFamily="34" charset="0"/>
                        </a:rPr>
                        <a:t> </a:t>
                      </a:r>
                      <a:r>
                        <a:rPr lang="en-US" sz="1200" b="0" i="0" dirty="0" err="1">
                          <a:latin typeface="Calibri Light" panose="020F0302020204030204" pitchFamily="34" charset="0"/>
                          <a:cs typeface="Calibri Light" panose="020F0302020204030204" pitchFamily="34" charset="0"/>
                        </a:rPr>
                        <a:t>en</a:t>
                      </a:r>
                      <a:r>
                        <a:rPr lang="en-US" sz="1200" b="0" i="0" dirty="0">
                          <a:latin typeface="Calibri Light" panose="020F0302020204030204" pitchFamily="34" charset="0"/>
                          <a:cs typeface="Calibri Light" panose="020F0302020204030204" pitchFamily="34" charset="0"/>
                        </a:rPr>
                        <a:t> </a:t>
                      </a:r>
                      <a:r>
                        <a:rPr lang="en-US" sz="1200" b="0" i="0" dirty="0" err="1">
                          <a:latin typeface="Calibri Light" panose="020F0302020204030204" pitchFamily="34" charset="0"/>
                          <a:cs typeface="Calibri Light" panose="020F0302020204030204" pitchFamily="34" charset="0"/>
                        </a:rPr>
                        <a:t>œuvre</a:t>
                      </a:r>
                      <a:r>
                        <a:rPr lang="en-US" sz="1200" b="0" i="0" dirty="0">
                          <a:latin typeface="Calibri Light" panose="020F0302020204030204" pitchFamily="34" charset="0"/>
                          <a:cs typeface="Calibri Light" panose="020F0302020204030204" pitchFamily="34" charset="0"/>
                        </a:rPr>
                        <a:t> des </a:t>
                      </a:r>
                      <a:r>
                        <a:rPr lang="en-US" sz="1200" b="0" i="0" dirty="0" err="1">
                          <a:latin typeface="Calibri Light" panose="020F0302020204030204" pitchFamily="34" charset="0"/>
                          <a:cs typeface="Calibri Light" panose="020F0302020204030204" pitchFamily="34" charset="0"/>
                        </a:rPr>
                        <a:t>recherches</a:t>
                      </a:r>
                      <a:r>
                        <a:rPr lang="en-US" sz="1200" b="0" i="0" dirty="0">
                          <a:latin typeface="Calibri Light" panose="020F0302020204030204" pitchFamily="34" charset="0"/>
                          <a:cs typeface="Calibri Light" panose="020F0302020204030204" pitchFamily="34" charset="0"/>
                        </a:rPr>
                        <a:t> pour </a:t>
                      </a:r>
                      <a:r>
                        <a:rPr lang="en-US" sz="1200" b="0" i="0" dirty="0" err="1">
                          <a:latin typeface="Calibri Light" panose="020F0302020204030204" pitchFamily="34" charset="0"/>
                          <a:cs typeface="Calibri Light" panose="020F0302020204030204" pitchFamily="34" charset="0"/>
                        </a:rPr>
                        <a:t>obtenir</a:t>
                      </a:r>
                      <a:r>
                        <a:rPr lang="en-US" sz="1200" b="0" i="0" dirty="0">
                          <a:latin typeface="Calibri Light" panose="020F0302020204030204" pitchFamily="34" charset="0"/>
                          <a:cs typeface="Calibri Light" panose="020F0302020204030204" pitchFamily="34" charset="0"/>
                        </a:rPr>
                        <a:t> un impact (</a:t>
                      </a:r>
                      <a:r>
                        <a:rPr lang="en-US" sz="1200" b="0" i="0" dirty="0" err="1">
                          <a:latin typeface="Calibri Light" panose="020F0302020204030204" pitchFamily="34" charset="0"/>
                          <a:cs typeface="Calibri Light" panose="020F0302020204030204" pitchFamily="34" charset="0"/>
                        </a:rPr>
                        <a:t>générant</a:t>
                      </a:r>
                      <a:r>
                        <a:rPr lang="en-US" sz="1200" b="0" i="0" dirty="0">
                          <a:latin typeface="Calibri Light" panose="020F0302020204030204" pitchFamily="34" charset="0"/>
                          <a:cs typeface="Calibri Light" panose="020F0302020204030204" pitchFamily="34" charset="0"/>
                        </a:rPr>
                        <a:t> des options par </a:t>
                      </a:r>
                      <a:r>
                        <a:rPr lang="en-US" sz="1200" b="0" i="0" dirty="0" err="1">
                          <a:latin typeface="Calibri Light" panose="020F0302020204030204" pitchFamily="34" charset="0"/>
                          <a:cs typeface="Calibri Light" panose="020F0302020204030204" pitchFamily="34" charset="0"/>
                        </a:rPr>
                        <a:t>contexte</a:t>
                      </a:r>
                      <a:r>
                        <a:rPr lang="en-US" sz="1200" b="0" i="0" dirty="0">
                          <a:latin typeface="Calibri Light" panose="020F0302020204030204" pitchFamily="34" charset="0"/>
                          <a:cs typeface="Calibri Light" panose="020F0302020204030204" pitchFamily="34" charset="0"/>
                        </a:rPr>
                        <a:t> pour </a:t>
                      </a:r>
                      <a:r>
                        <a:rPr lang="en-US" sz="1200" b="0" i="0" dirty="0" err="1">
                          <a:latin typeface="Calibri Light" panose="020F0302020204030204" pitchFamily="34" charset="0"/>
                          <a:cs typeface="Calibri Light" panose="020F0302020204030204" pitchFamily="34" charset="0"/>
                        </a:rPr>
                        <a:t>améliorer</a:t>
                      </a:r>
                      <a:r>
                        <a:rPr lang="en-US" sz="1200" b="0" i="0" dirty="0">
                          <a:latin typeface="Calibri Light" panose="020F0302020204030204" pitchFamily="34" charset="0"/>
                          <a:cs typeface="Calibri Light" panose="020F0302020204030204" pitchFamily="34" charset="0"/>
                        </a:rPr>
                        <a:t> les </a:t>
                      </a:r>
                      <a:r>
                        <a:rPr lang="en-US" sz="1200" b="0" i="0" dirty="0" err="1">
                          <a:latin typeface="Calibri Light" panose="020F0302020204030204" pitchFamily="34" charset="0"/>
                          <a:cs typeface="Calibri Light" panose="020F0302020204030204" pitchFamily="34" charset="0"/>
                        </a:rPr>
                        <a:t>systèmes</a:t>
                      </a:r>
                      <a:r>
                        <a:rPr lang="en-US" sz="1200" b="0" i="0" dirty="0">
                          <a:latin typeface="Calibri Light" panose="020F0302020204030204" pitchFamily="34" charset="0"/>
                          <a:cs typeface="Calibri Light" panose="020F0302020204030204" pitchFamily="34" charset="0"/>
                        </a:rPr>
                        <a:t> de culture)</a:t>
                      </a:r>
                    </a:p>
                  </a:txBody>
                  <a:tcPr>
                    <a:lnT w="38100" cap="flat" cmpd="sng" algn="ctr">
                      <a:solidFill>
                        <a:schemeClr val="bg1"/>
                      </a:solidFill>
                      <a:prstDash val="solid"/>
                      <a:round/>
                      <a:headEnd type="none" w="med" len="med"/>
                      <a:tailEnd type="none" w="med" len="med"/>
                    </a:lnT>
                    <a:solidFill>
                      <a:srgbClr val="F2E8BD"/>
                    </a:solidFill>
                  </a:tcPr>
                </a:tc>
                <a:tc>
                  <a:txBody>
                    <a:bodyPr/>
                    <a:lstStyle/>
                    <a:p>
                      <a:pPr marL="285750" indent="-285750">
                        <a:buFont typeface="Arial" panose="020B0604020202020204" pitchFamily="34" charset="0"/>
                        <a:buChar char="•"/>
                      </a:pPr>
                      <a:r>
                        <a:rPr lang="en-US" sz="1200" b="0" i="0" dirty="0" err="1">
                          <a:latin typeface="Calibri Light" panose="020F0302020204030204" pitchFamily="34" charset="0"/>
                          <a:cs typeface="Calibri Light" panose="020F0302020204030204" pitchFamily="34" charset="0"/>
                        </a:rPr>
                        <a:t>Améliorer</a:t>
                      </a:r>
                      <a:r>
                        <a:rPr lang="en-US" sz="1200" b="0" i="0" dirty="0">
                          <a:latin typeface="Calibri Light" panose="020F0302020204030204" pitchFamily="34" charset="0"/>
                          <a:cs typeface="Calibri Light" panose="020F0302020204030204" pitchFamily="34" charset="0"/>
                        </a:rPr>
                        <a:t> la </a:t>
                      </a:r>
                      <a:r>
                        <a:rPr lang="en-US" sz="1200" b="0" i="0" dirty="0" err="1">
                          <a:latin typeface="Calibri Light" panose="020F0302020204030204" pitchFamily="34" charset="0"/>
                          <a:cs typeface="Calibri Light" panose="020F0302020204030204" pitchFamily="34" charset="0"/>
                        </a:rPr>
                        <a:t>qualité</a:t>
                      </a:r>
                      <a:r>
                        <a:rPr lang="en-US" sz="1200" b="0" i="0" dirty="0">
                          <a:latin typeface="Calibri Light" panose="020F0302020204030204" pitchFamily="34" charset="0"/>
                          <a:cs typeface="Calibri Light" panose="020F0302020204030204" pitchFamily="34" charset="0"/>
                        </a:rPr>
                        <a:t> grâce au </a:t>
                      </a:r>
                      <a:r>
                        <a:rPr lang="en-US" sz="1200" b="0" i="0" dirty="0" err="1">
                          <a:latin typeface="Calibri Light" panose="020F0302020204030204" pitchFamily="34" charset="0"/>
                          <a:cs typeface="Calibri Light" panose="020F0302020204030204" pitchFamily="34" charset="0"/>
                        </a:rPr>
                        <a:t>renforcement</a:t>
                      </a:r>
                      <a:r>
                        <a:rPr lang="en-US" sz="1200" b="0" i="0" dirty="0">
                          <a:latin typeface="Calibri Light" panose="020F0302020204030204" pitchFamily="34" charset="0"/>
                          <a:cs typeface="Calibri Light" panose="020F0302020204030204" pitchFamily="34" charset="0"/>
                        </a:rPr>
                        <a:t> des </a:t>
                      </a:r>
                      <a:r>
                        <a:rPr lang="en-US" sz="1200" b="0" i="0" dirty="0" err="1">
                          <a:latin typeface="Calibri Light" panose="020F0302020204030204" pitchFamily="34" charset="0"/>
                          <a:cs typeface="Calibri Light" panose="020F0302020204030204" pitchFamily="34" charset="0"/>
                        </a:rPr>
                        <a:t>capacités</a:t>
                      </a:r>
                      <a:endParaRPr lang="en-US" sz="1200" b="0" i="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sz="1200" b="0" i="0" dirty="0" err="1">
                          <a:latin typeface="Calibri Light" panose="020F0302020204030204" pitchFamily="34" charset="0"/>
                          <a:cs typeface="Calibri Light" panose="020F0302020204030204" pitchFamily="34" charset="0"/>
                        </a:rPr>
                        <a:t>Intégrer</a:t>
                      </a:r>
                      <a:r>
                        <a:rPr lang="en-US" sz="1200" b="0" i="0" dirty="0">
                          <a:latin typeface="Calibri Light" panose="020F0302020204030204" pitchFamily="34" charset="0"/>
                          <a:cs typeface="Calibri Light" panose="020F0302020204030204" pitchFamily="34" charset="0"/>
                        </a:rPr>
                        <a:t> la recherche locale et </a:t>
                      </a:r>
                      <a:r>
                        <a:rPr lang="en-US" sz="1200" b="0" i="0" dirty="0" err="1">
                          <a:latin typeface="Calibri Light" panose="020F0302020204030204" pitchFamily="34" charset="0"/>
                          <a:cs typeface="Calibri Light" panose="020F0302020204030204" pitchFamily="34" charset="0"/>
                        </a:rPr>
                        <a:t>mondiale</a:t>
                      </a:r>
                      <a:endParaRPr lang="en-US" sz="1200" b="0" i="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sz="1200" b="0" i="0" dirty="0">
                          <a:latin typeface="Calibri Light" panose="020F0302020204030204" pitchFamily="34" charset="0"/>
                          <a:cs typeface="Calibri Light" panose="020F0302020204030204" pitchFamily="34" charset="0"/>
                        </a:rPr>
                        <a:t>Lier </a:t>
                      </a:r>
                      <a:r>
                        <a:rPr lang="en-US" sz="1200" b="0" i="0" dirty="0" err="1">
                          <a:latin typeface="Calibri Light" panose="020F0302020204030204" pitchFamily="34" charset="0"/>
                          <a:cs typeface="Calibri Light" panose="020F0302020204030204" pitchFamily="34" charset="0"/>
                        </a:rPr>
                        <a:t>l'enquête</a:t>
                      </a:r>
                      <a:r>
                        <a:rPr lang="en-US" sz="1200" b="0" i="0" dirty="0">
                          <a:latin typeface="Calibri Light" panose="020F0302020204030204" pitchFamily="34" charset="0"/>
                          <a:cs typeface="Calibri Light" panose="020F0302020204030204" pitchFamily="34" charset="0"/>
                        </a:rPr>
                        <a:t> </a:t>
                      </a:r>
                      <a:r>
                        <a:rPr lang="en-US" sz="1200" b="0" i="0" dirty="0" err="1">
                          <a:latin typeface="Calibri Light" panose="020F0302020204030204" pitchFamily="34" charset="0"/>
                          <a:cs typeface="Calibri Light" panose="020F0302020204030204" pitchFamily="34" charset="0"/>
                        </a:rPr>
                        <a:t>sociale</a:t>
                      </a:r>
                      <a:r>
                        <a:rPr lang="en-US" sz="1200" b="0" i="0" dirty="0">
                          <a:latin typeface="Calibri Light" panose="020F0302020204030204" pitchFamily="34" charset="0"/>
                          <a:cs typeface="Calibri Light" panose="020F0302020204030204" pitchFamily="34" charset="0"/>
                        </a:rPr>
                        <a:t> et technique</a:t>
                      </a:r>
                    </a:p>
                    <a:p>
                      <a:pPr marL="285750" indent="-285750">
                        <a:buFont typeface="Arial" panose="020B0604020202020204" pitchFamily="34" charset="0"/>
                        <a:buChar char="•"/>
                      </a:pPr>
                      <a:r>
                        <a:rPr lang="en-US" sz="1200" b="0" i="0" dirty="0" err="1">
                          <a:latin typeface="Calibri Light" panose="020F0302020204030204" pitchFamily="34" charset="0"/>
                          <a:cs typeface="Calibri Light" panose="020F0302020204030204" pitchFamily="34" charset="0"/>
                        </a:rPr>
                        <a:t>Intégrer</a:t>
                      </a:r>
                      <a:r>
                        <a:rPr lang="en-US" sz="1200" b="0" i="0" dirty="0">
                          <a:latin typeface="Calibri Light" panose="020F0302020204030204" pitchFamily="34" charset="0"/>
                          <a:cs typeface="Calibri Light" panose="020F0302020204030204" pitchFamily="34" charset="0"/>
                        </a:rPr>
                        <a:t> les </a:t>
                      </a:r>
                      <a:r>
                        <a:rPr lang="en-US" sz="1200" b="0" i="0" dirty="0" err="1">
                          <a:latin typeface="Calibri Light" panose="020F0302020204030204" pitchFamily="34" charset="0"/>
                          <a:cs typeface="Calibri Light" panose="020F0302020204030204" pitchFamily="34" charset="0"/>
                        </a:rPr>
                        <a:t>connaissances</a:t>
                      </a:r>
                      <a:r>
                        <a:rPr lang="en-US" sz="1200" b="0" i="0" dirty="0">
                          <a:latin typeface="Calibri Light" panose="020F0302020204030204" pitchFamily="34" charset="0"/>
                          <a:cs typeface="Calibri Light" panose="020F0302020204030204" pitchFamily="34" charset="0"/>
                        </a:rPr>
                        <a:t> des </a:t>
                      </a:r>
                      <a:r>
                        <a:rPr lang="en-US" sz="1200" b="0" i="0" dirty="0" err="1">
                          <a:latin typeface="Calibri Light" panose="020F0302020204030204" pitchFamily="34" charset="0"/>
                          <a:cs typeface="Calibri Light" panose="020F0302020204030204" pitchFamily="34" charset="0"/>
                        </a:rPr>
                        <a:t>agriculteurs</a:t>
                      </a:r>
                      <a:r>
                        <a:rPr lang="en-US" sz="1200" b="0" i="0" dirty="0">
                          <a:latin typeface="Calibri Light" panose="020F0302020204030204" pitchFamily="34" charset="0"/>
                          <a:cs typeface="Calibri Light" panose="020F0302020204030204" pitchFamily="34" charset="0"/>
                        </a:rPr>
                        <a:t> dans la recherche</a:t>
                      </a:r>
                    </a:p>
                    <a:p>
                      <a:pPr marL="285750" indent="-285750">
                        <a:buFont typeface="Arial" panose="020B0604020202020204" pitchFamily="34" charset="0"/>
                        <a:buChar char="•"/>
                      </a:pPr>
                      <a:r>
                        <a:rPr lang="en-US" sz="1200" b="0" i="0" dirty="0">
                          <a:latin typeface="Calibri Light" panose="020F0302020204030204" pitchFamily="34" charset="0"/>
                          <a:cs typeface="Calibri Light" panose="020F0302020204030204" pitchFamily="34" charset="0"/>
                        </a:rPr>
                        <a:t>Inciter, </a:t>
                      </a:r>
                      <a:r>
                        <a:rPr lang="en-US" sz="1200" b="0" i="0" dirty="0" err="1">
                          <a:latin typeface="Calibri Light" panose="020F0302020204030204" pitchFamily="34" charset="0"/>
                          <a:cs typeface="Calibri Light" panose="020F0302020204030204" pitchFamily="34" charset="0"/>
                        </a:rPr>
                        <a:t>soutenir</a:t>
                      </a:r>
                      <a:r>
                        <a:rPr lang="en-US" sz="1200" b="0" i="0" dirty="0">
                          <a:latin typeface="Calibri Light" panose="020F0302020204030204" pitchFamily="34" charset="0"/>
                          <a:cs typeface="Calibri Light" panose="020F0302020204030204" pitchFamily="34" charset="0"/>
                        </a:rPr>
                        <a:t> et </a:t>
                      </a:r>
                      <a:r>
                        <a:rPr lang="en-US" sz="1200" b="0" i="0" dirty="0" err="1">
                          <a:latin typeface="Calibri Light" panose="020F0302020204030204" pitchFamily="34" charset="0"/>
                          <a:cs typeface="Calibri Light" panose="020F0302020204030204" pitchFamily="34" charset="0"/>
                        </a:rPr>
                        <a:t>renforcer</a:t>
                      </a:r>
                      <a:r>
                        <a:rPr lang="en-US" sz="1200" b="0" i="0" dirty="0">
                          <a:latin typeface="Calibri Light" panose="020F0302020204030204" pitchFamily="34" charset="0"/>
                          <a:cs typeface="Calibri Light" panose="020F0302020204030204" pitchFamily="34" charset="0"/>
                        </a:rPr>
                        <a:t> la participation des </a:t>
                      </a:r>
                      <a:r>
                        <a:rPr lang="en-US" sz="1200" b="0" i="0" dirty="0" err="1">
                          <a:latin typeface="Calibri Light" panose="020F0302020204030204" pitchFamily="34" charset="0"/>
                          <a:cs typeface="Calibri Light" panose="020F0302020204030204" pitchFamily="34" charset="0"/>
                        </a:rPr>
                        <a:t>agriculteurs</a:t>
                      </a:r>
                      <a:r>
                        <a:rPr lang="en-US" sz="1200" b="0" i="0" dirty="0">
                          <a:latin typeface="Calibri Light" panose="020F0302020204030204" pitchFamily="34" charset="0"/>
                          <a:cs typeface="Calibri Light" panose="020F0302020204030204" pitchFamily="34" charset="0"/>
                        </a:rPr>
                        <a:t> pour assurer la </a:t>
                      </a:r>
                      <a:r>
                        <a:rPr lang="en-US" sz="1200" b="0" i="0" dirty="0" err="1">
                          <a:latin typeface="Calibri Light" panose="020F0302020204030204" pitchFamily="34" charset="0"/>
                          <a:cs typeface="Calibri Light" panose="020F0302020204030204" pitchFamily="34" charset="0"/>
                        </a:rPr>
                        <a:t>réactivité</a:t>
                      </a:r>
                      <a:r>
                        <a:rPr lang="en-US" sz="1200" b="0" i="0" dirty="0">
                          <a:latin typeface="Calibri Light" panose="020F0302020204030204" pitchFamily="34" charset="0"/>
                          <a:cs typeface="Calibri Light" panose="020F0302020204030204" pitchFamily="34" charset="0"/>
                        </a:rPr>
                        <a:t> aux </a:t>
                      </a:r>
                      <a:r>
                        <a:rPr lang="en-US" sz="1200" b="0" i="0" dirty="0" err="1">
                          <a:latin typeface="Calibri Light" panose="020F0302020204030204" pitchFamily="34" charset="0"/>
                          <a:cs typeface="Calibri Light" panose="020F0302020204030204" pitchFamily="34" charset="0"/>
                        </a:rPr>
                        <a:t>besoins</a:t>
                      </a:r>
                      <a:r>
                        <a:rPr lang="en-US" sz="1200" b="0" i="0" dirty="0">
                          <a:latin typeface="Calibri Light" panose="020F0302020204030204" pitchFamily="34" charset="0"/>
                          <a:cs typeface="Calibri Light" panose="020F0302020204030204" pitchFamily="34" charset="0"/>
                        </a:rPr>
                        <a:t>, </a:t>
                      </a:r>
                      <a:r>
                        <a:rPr lang="en-US" sz="1200" b="0" i="0" dirty="0" err="1">
                          <a:latin typeface="Calibri Light" panose="020F0302020204030204" pitchFamily="34" charset="0"/>
                          <a:cs typeface="Calibri Light" panose="020F0302020204030204" pitchFamily="34" charset="0"/>
                        </a:rPr>
                        <a:t>connaissances</a:t>
                      </a:r>
                      <a:r>
                        <a:rPr lang="en-US" sz="1200" b="0" i="0" dirty="0">
                          <a:latin typeface="Calibri Light" panose="020F0302020204030204" pitchFamily="34" charset="0"/>
                          <a:cs typeface="Calibri Light" panose="020F0302020204030204" pitchFamily="34" charset="0"/>
                        </a:rPr>
                        <a:t>, </a:t>
                      </a:r>
                      <a:r>
                        <a:rPr lang="en-US" sz="1200" b="0" i="0" dirty="0" err="1">
                          <a:latin typeface="Calibri Light" panose="020F0302020204030204" pitchFamily="34" charset="0"/>
                          <a:cs typeface="Calibri Light" panose="020F0302020204030204" pitchFamily="34" charset="0"/>
                        </a:rPr>
                        <a:t>problèmes</a:t>
                      </a:r>
                      <a:r>
                        <a:rPr lang="en-US" sz="1200" b="0" i="0" dirty="0">
                          <a:latin typeface="Calibri Light" panose="020F0302020204030204" pitchFamily="34" charset="0"/>
                          <a:cs typeface="Calibri Light" panose="020F0302020204030204" pitchFamily="34" charset="0"/>
                        </a:rPr>
                        <a:t>, </a:t>
                      </a:r>
                      <a:r>
                        <a:rPr lang="en-US" sz="1200" b="0" i="0" dirty="0" err="1">
                          <a:latin typeface="Calibri Light" panose="020F0302020204030204" pitchFamily="34" charset="0"/>
                          <a:cs typeface="Calibri Light" panose="020F0302020204030204" pitchFamily="34" charset="0"/>
                        </a:rPr>
                        <a:t>préoccupations</a:t>
                      </a:r>
                      <a:r>
                        <a:rPr lang="en-US" sz="1200" b="0" i="0" dirty="0">
                          <a:latin typeface="Calibri Light" panose="020F0302020204030204" pitchFamily="34" charset="0"/>
                          <a:cs typeface="Calibri Light" panose="020F0302020204030204" pitchFamily="34" charset="0"/>
                        </a:rPr>
                        <a:t> et </a:t>
                      </a:r>
                      <a:r>
                        <a:rPr lang="en-US" sz="1200" b="0" i="0" dirty="0" err="1">
                          <a:latin typeface="Calibri Light" panose="020F0302020204030204" pitchFamily="34" charset="0"/>
                          <a:cs typeface="Calibri Light" panose="020F0302020204030204" pitchFamily="34" charset="0"/>
                        </a:rPr>
                        <a:t>contraintes</a:t>
                      </a:r>
                      <a:r>
                        <a:rPr lang="en-US" sz="1200" b="0" i="0" dirty="0">
                          <a:latin typeface="Calibri Light" panose="020F0302020204030204" pitchFamily="34" charset="0"/>
                          <a:cs typeface="Calibri Light" panose="020F0302020204030204" pitchFamily="34" charset="0"/>
                        </a:rPr>
                        <a:t> des </a:t>
                      </a:r>
                      <a:r>
                        <a:rPr lang="en-US" sz="1200" b="0" i="0" dirty="0" err="1">
                          <a:latin typeface="Calibri Light" panose="020F0302020204030204" pitchFamily="34" charset="0"/>
                          <a:cs typeface="Calibri Light" panose="020F0302020204030204" pitchFamily="34" charset="0"/>
                        </a:rPr>
                        <a:t>agriculteurs</a:t>
                      </a:r>
                      <a:endParaRPr lang="en-US" sz="1200" b="0" i="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sz="1200" b="0" i="0" dirty="0" err="1">
                          <a:latin typeface="Calibri Light" panose="020F0302020204030204" pitchFamily="34" charset="0"/>
                          <a:cs typeface="Calibri Light" panose="020F0302020204030204" pitchFamily="34" charset="0"/>
                        </a:rPr>
                        <a:t>Rendre</a:t>
                      </a:r>
                      <a:r>
                        <a:rPr lang="en-US" sz="1200" b="0" i="0" dirty="0">
                          <a:latin typeface="Calibri Light" panose="020F0302020204030204" pitchFamily="34" charset="0"/>
                          <a:cs typeface="Calibri Light" panose="020F0302020204030204" pitchFamily="34" charset="0"/>
                        </a:rPr>
                        <a:t> le </a:t>
                      </a:r>
                      <a:r>
                        <a:rPr lang="en-US" sz="1200" b="0" i="0" dirty="0" err="1">
                          <a:latin typeface="Calibri Light" panose="020F0302020204030204" pitchFamily="34" charset="0"/>
                          <a:cs typeface="Calibri Light" panose="020F0302020204030204" pitchFamily="34" charset="0"/>
                        </a:rPr>
                        <a:t>processus</a:t>
                      </a:r>
                      <a:r>
                        <a:rPr lang="en-US" sz="1200" b="0" i="0" dirty="0">
                          <a:latin typeface="Calibri Light" panose="020F0302020204030204" pitchFamily="34" charset="0"/>
                          <a:cs typeface="Calibri Light" panose="020F0302020204030204" pitchFamily="34" charset="0"/>
                        </a:rPr>
                        <a:t> de recherche </a:t>
                      </a:r>
                      <a:r>
                        <a:rPr lang="en-US" sz="1200" b="0" i="0" dirty="0" err="1">
                          <a:latin typeface="Calibri Light" panose="020F0302020204030204" pitchFamily="34" charset="0"/>
                          <a:cs typeface="Calibri Light" panose="020F0302020204030204" pitchFamily="34" charset="0"/>
                        </a:rPr>
                        <a:t>responsabilisant</a:t>
                      </a:r>
                      <a:r>
                        <a:rPr lang="en-US" sz="1200" b="0" i="0" dirty="0">
                          <a:latin typeface="Calibri Light" panose="020F0302020204030204" pitchFamily="34" charset="0"/>
                          <a:cs typeface="Calibri Light" panose="020F0302020204030204" pitchFamily="34" charset="0"/>
                        </a:rPr>
                        <a:t>, </a:t>
                      </a:r>
                      <a:r>
                        <a:rPr lang="en-US" sz="1200" b="0" i="0" dirty="0" err="1">
                          <a:latin typeface="Calibri Light" panose="020F0302020204030204" pitchFamily="34" charset="0"/>
                          <a:cs typeface="Calibri Light" panose="020F0302020204030204" pitchFamily="34" charset="0"/>
                        </a:rPr>
                        <a:t>construire</a:t>
                      </a:r>
                      <a:r>
                        <a:rPr lang="en-US" sz="1200" b="0" i="0" dirty="0">
                          <a:latin typeface="Calibri Light" panose="020F0302020204030204" pitchFamily="34" charset="0"/>
                          <a:cs typeface="Calibri Light" panose="020F0302020204030204" pitchFamily="34" charset="0"/>
                        </a:rPr>
                        <a:t> un capital social, technique et </a:t>
                      </a:r>
                      <a:r>
                        <a:rPr lang="en-US" sz="1200" b="0" i="0" dirty="0" err="1">
                          <a:latin typeface="Calibri Light" panose="020F0302020204030204" pitchFamily="34" charset="0"/>
                          <a:cs typeface="Calibri Light" panose="020F0302020204030204" pitchFamily="34" charset="0"/>
                        </a:rPr>
                        <a:t>méthodologique</a:t>
                      </a:r>
                      <a:r>
                        <a:rPr lang="en-US" sz="1200" b="0" i="0" dirty="0">
                          <a:latin typeface="Calibri Light" panose="020F0302020204030204" pitchFamily="34" charset="0"/>
                          <a:cs typeface="Calibri Light" panose="020F0302020204030204" pitchFamily="34" charset="0"/>
                        </a:rPr>
                        <a:t> </a:t>
                      </a:r>
                      <a:r>
                        <a:rPr lang="en-US" sz="1200" b="0" i="0" dirty="0" err="1">
                          <a:latin typeface="Calibri Light" panose="020F0302020204030204" pitchFamily="34" charset="0"/>
                          <a:cs typeface="Calibri Light" panose="020F0302020204030204" pitchFamily="34" charset="0"/>
                        </a:rPr>
                        <a:t>à</a:t>
                      </a:r>
                      <a:r>
                        <a:rPr lang="en-US" sz="1200" b="0" i="0" dirty="0">
                          <a:latin typeface="Calibri Light" panose="020F0302020204030204" pitchFamily="34" charset="0"/>
                          <a:cs typeface="Calibri Light" panose="020F0302020204030204" pitchFamily="34" charset="0"/>
                        </a:rPr>
                        <a:t> travers le </a:t>
                      </a:r>
                      <a:r>
                        <a:rPr lang="en-US" sz="1200" b="0" i="0" dirty="0" err="1">
                          <a:latin typeface="Calibri Light" panose="020F0302020204030204" pitchFamily="34" charset="0"/>
                          <a:cs typeface="Calibri Light" panose="020F0302020204030204" pitchFamily="34" charset="0"/>
                        </a:rPr>
                        <a:t>processus</a:t>
                      </a:r>
                      <a:r>
                        <a:rPr lang="en-US" sz="1200" b="0" i="0" dirty="0">
                          <a:latin typeface="Calibri Light" panose="020F0302020204030204" pitchFamily="34" charset="0"/>
                          <a:cs typeface="Calibri Light" panose="020F0302020204030204" pitchFamily="34" charset="0"/>
                        </a:rPr>
                        <a:t> de co-</a:t>
                      </a:r>
                      <a:r>
                        <a:rPr lang="en-US" sz="1200" b="0" i="0" dirty="0" err="1">
                          <a:latin typeface="Calibri Light" panose="020F0302020204030204" pitchFamily="34" charset="0"/>
                          <a:cs typeface="Calibri Light" panose="020F0302020204030204" pitchFamily="34" charset="0"/>
                        </a:rPr>
                        <a:t>création</a:t>
                      </a:r>
                      <a:r>
                        <a:rPr lang="en-US" sz="1200" b="0" i="0" dirty="0">
                          <a:latin typeface="Calibri Light" panose="020F0302020204030204" pitchFamily="34" charset="0"/>
                          <a:cs typeface="Calibri Light" panose="020F0302020204030204" pitchFamily="34" charset="0"/>
                        </a:rPr>
                        <a:t> </a:t>
                      </a:r>
                      <a:r>
                        <a:rPr lang="en-US" sz="1200" b="0" i="0" dirty="0" err="1">
                          <a:latin typeface="Calibri Light" panose="020F0302020204030204" pitchFamily="34" charset="0"/>
                          <a:cs typeface="Calibri Light" panose="020F0302020204030204" pitchFamily="34" charset="0"/>
                        </a:rPr>
                        <a:t>agriculteur-chercheur</a:t>
                      </a:r>
                      <a:endParaRPr lang="en-US" sz="1200" b="0" i="0" dirty="0">
                        <a:latin typeface="Calibri Light" panose="020F0302020204030204" pitchFamily="34" charset="0"/>
                        <a:cs typeface="Calibri Light" panose="020F0302020204030204" pitchFamily="34" charset="0"/>
                      </a:endParaRPr>
                    </a:p>
                  </a:txBody>
                  <a:tcPr>
                    <a:lnT w="38100" cap="flat" cmpd="sng" algn="ctr">
                      <a:solidFill>
                        <a:schemeClr val="bg1"/>
                      </a:solidFill>
                      <a:prstDash val="solid"/>
                      <a:round/>
                      <a:headEnd type="none" w="med" len="med"/>
                      <a:tailEnd type="none" w="med" len="med"/>
                    </a:lnT>
                    <a:solidFill>
                      <a:srgbClr val="F2E8BD"/>
                    </a:solidFill>
                  </a:tcPr>
                </a:tc>
                <a:extLst>
                  <a:ext uri="{0D108BD9-81ED-4DB2-BD59-A6C34878D82A}">
                    <a16:rowId xmlns:a16="http://schemas.microsoft.com/office/drawing/2014/main" val="269378583"/>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6"/>
          <p:cNvSpPr/>
          <p:nvPr/>
        </p:nvSpPr>
        <p:spPr>
          <a:xfrm>
            <a:off x="0" y="0"/>
            <a:ext cx="9144000" cy="10788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a:t>Principes des FRN</a:t>
            </a:r>
            <a:endParaRPr/>
          </a:p>
        </p:txBody>
      </p:sp>
      <p:sp>
        <p:nvSpPr>
          <p:cNvPr id="87" name="Google Shape;87;p16"/>
          <p:cNvSpPr txBox="1"/>
          <p:nvPr/>
        </p:nvSpPr>
        <p:spPr>
          <a:xfrm>
            <a:off x="3766457" y="4698475"/>
            <a:ext cx="5225143" cy="353913"/>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fr" sz="1100" u="sng" dirty="0">
                <a:solidFill>
                  <a:schemeClr val="hlink"/>
                </a:solidFill>
                <a:hlinkClick r:id="rId3"/>
              </a:rPr>
              <a:t>GCRFS Working Groups - FRN Resources (google.com)</a:t>
            </a:r>
            <a:endParaRPr dirty="0"/>
          </a:p>
        </p:txBody>
      </p:sp>
      <p:sp>
        <p:nvSpPr>
          <p:cNvPr id="2" name="TextBox 1">
            <a:extLst>
              <a:ext uri="{FF2B5EF4-FFF2-40B4-BE49-F238E27FC236}">
                <a16:creationId xmlns:a16="http://schemas.microsoft.com/office/drawing/2014/main" id="{EE87E4F2-08E9-64E0-54B0-DC25ECAB7718}"/>
              </a:ext>
            </a:extLst>
          </p:cNvPr>
          <p:cNvSpPr txBox="1"/>
          <p:nvPr/>
        </p:nvSpPr>
        <p:spPr>
          <a:xfrm>
            <a:off x="441064" y="1512777"/>
            <a:ext cx="6304931" cy="943848"/>
          </a:xfrm>
          <a:prstGeom prst="rect">
            <a:avLst/>
          </a:prstGeom>
          <a:noFill/>
        </p:spPr>
        <p:txBody>
          <a:bodyPr wrap="none" rtlCol="0">
            <a:spAutoFit/>
          </a:bodyPr>
          <a:lstStyle/>
          <a:p>
            <a:pPr>
              <a:spcAft>
                <a:spcPts val="800"/>
              </a:spcAft>
            </a:pPr>
            <a:r>
              <a:rPr lang="en-US" b="1" dirty="0">
                <a:latin typeface="Calibri" panose="020F0502020204030204" pitchFamily="34" charset="0"/>
                <a:cs typeface="Calibri" panose="020F0502020204030204" pitchFamily="34" charset="0"/>
              </a:rPr>
              <a:t>1. Des </a:t>
            </a:r>
            <a:r>
              <a:rPr lang="en-US" b="1" dirty="0" err="1">
                <a:latin typeface="Calibri" panose="020F0502020204030204" pitchFamily="34" charset="0"/>
                <a:cs typeface="Calibri" panose="020F0502020204030204" pitchFamily="34" charset="0"/>
              </a:rPr>
              <a:t>agriculteurs</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diversifiés</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participent</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à</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l’ensemble</a:t>
            </a:r>
            <a:r>
              <a:rPr lang="en-US" b="1" dirty="0">
                <a:latin typeface="Calibri" panose="020F0502020204030204" pitchFamily="34" charset="0"/>
                <a:cs typeface="Calibri" panose="020F0502020204030204" pitchFamily="34" charset="0"/>
              </a:rPr>
              <a:t> du </a:t>
            </a:r>
            <a:r>
              <a:rPr lang="en-US" b="1" dirty="0" err="1">
                <a:latin typeface="Calibri" panose="020F0502020204030204" pitchFamily="34" charset="0"/>
                <a:cs typeface="Calibri" panose="020F0502020204030204" pitchFamily="34" charset="0"/>
              </a:rPr>
              <a:t>processus</a:t>
            </a:r>
            <a:r>
              <a:rPr lang="en-US" b="1" dirty="0">
                <a:latin typeface="Calibri" panose="020F0502020204030204" pitchFamily="34" charset="0"/>
                <a:cs typeface="Calibri" panose="020F0502020204030204" pitchFamily="34" charset="0"/>
              </a:rPr>
              <a:t> de recherche. </a:t>
            </a:r>
          </a:p>
          <a:p>
            <a:pPr marL="432000" lvl="2">
              <a:spcAft>
                <a:spcPts val="800"/>
              </a:spcAft>
            </a:pPr>
            <a:r>
              <a:rPr lang="en-US" dirty="0">
                <a:latin typeface="Calibri" panose="020F0502020204030204" pitchFamily="34" charset="0"/>
                <a:cs typeface="Calibri" panose="020F0502020204030204" pitchFamily="34" charset="0"/>
              </a:rPr>
              <a:t>1.1 Les </a:t>
            </a:r>
            <a:r>
              <a:rPr lang="en-US" dirty="0" err="1">
                <a:latin typeface="Calibri" panose="020F0502020204030204" pitchFamily="34" charset="0"/>
                <a:cs typeface="Calibri" panose="020F0502020204030204" pitchFamily="34" charset="0"/>
              </a:rPr>
              <a:t>agriculteurs</a:t>
            </a:r>
            <a:r>
              <a:rPr lang="en-US" dirty="0">
                <a:latin typeface="Calibri" panose="020F0502020204030204" pitchFamily="34" charset="0"/>
                <a:cs typeface="Calibri" panose="020F0502020204030204" pitchFamily="34" charset="0"/>
              </a:rPr>
              <a:t> co </a:t>
            </a:r>
            <a:r>
              <a:rPr lang="en-US" dirty="0" err="1">
                <a:latin typeface="Calibri" panose="020F0502020204030204" pitchFamily="34" charset="0"/>
                <a:cs typeface="Calibri" panose="020F0502020204030204" pitchFamily="34" charset="0"/>
              </a:rPr>
              <a:t>créent</a:t>
            </a:r>
            <a:r>
              <a:rPr lang="en-US" dirty="0">
                <a:latin typeface="Calibri" panose="020F0502020204030204" pitchFamily="34" charset="0"/>
                <a:cs typeface="Calibri" panose="020F0502020204030204" pitchFamily="34" charset="0"/>
              </a:rPr>
              <a:t> le </a:t>
            </a:r>
            <a:r>
              <a:rPr lang="en-US" dirty="0" err="1">
                <a:latin typeface="Calibri" panose="020F0502020204030204" pitchFamily="34" charset="0"/>
                <a:cs typeface="Calibri" panose="020F0502020204030204" pitchFamily="34" charset="0"/>
              </a:rPr>
              <a:t>programme</a:t>
            </a:r>
            <a:r>
              <a:rPr lang="en-US" dirty="0">
                <a:latin typeface="Calibri" panose="020F0502020204030204" pitchFamily="34" charset="0"/>
                <a:cs typeface="Calibri" panose="020F0502020204030204" pitchFamily="34" charset="0"/>
              </a:rPr>
              <a:t> de recherche.</a:t>
            </a:r>
          </a:p>
          <a:p>
            <a:pPr marL="432000" lvl="2">
              <a:spcAft>
                <a:spcPts val="800"/>
              </a:spcAft>
            </a:pPr>
            <a:r>
              <a:rPr lang="en-US" dirty="0">
                <a:latin typeface="Calibri" panose="020F0502020204030204" pitchFamily="34" charset="0"/>
                <a:cs typeface="Calibri" panose="020F0502020204030204" pitchFamily="34" charset="0"/>
              </a:rPr>
              <a:t>1.2 Les </a:t>
            </a:r>
            <a:r>
              <a:rPr lang="en-US" dirty="0" err="1">
                <a:latin typeface="Calibri" panose="020F0502020204030204" pitchFamily="34" charset="0"/>
                <a:cs typeface="Calibri" panose="020F0502020204030204" pitchFamily="34" charset="0"/>
              </a:rPr>
              <a:t>agriculteurs</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sont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engagés</a:t>
            </a:r>
            <a:r>
              <a:rPr lang="en-US" dirty="0">
                <a:latin typeface="Calibri" panose="020F0502020204030204" pitchFamily="34" charset="0"/>
                <a:cs typeface="Calibri" panose="020F0502020204030204" pitchFamily="34" charset="0"/>
              </a:rPr>
              <a:t> tout au long du </a:t>
            </a:r>
            <a:r>
              <a:rPr lang="en-US" dirty="0" err="1">
                <a:latin typeface="Calibri" panose="020F0502020204030204" pitchFamily="34" charset="0"/>
                <a:cs typeface="Calibri" panose="020F0502020204030204" pitchFamily="34" charset="0"/>
              </a:rPr>
              <a:t>processus</a:t>
            </a:r>
            <a:r>
              <a:rPr lang="en-US" dirty="0">
                <a:latin typeface="Calibri" panose="020F0502020204030204" pitchFamily="34" charset="0"/>
                <a:cs typeface="Calibri" panose="020F0502020204030204" pitchFamily="34" charset="0"/>
              </a:rPr>
              <a:t> de recherche..</a:t>
            </a:r>
          </a:p>
        </p:txBody>
      </p:sp>
      <p:sp>
        <p:nvSpPr>
          <p:cNvPr id="3" name="TextBox 2">
            <a:extLst>
              <a:ext uri="{FF2B5EF4-FFF2-40B4-BE49-F238E27FC236}">
                <a16:creationId xmlns:a16="http://schemas.microsoft.com/office/drawing/2014/main" id="{BAC0AF3D-7DF4-2632-CA9A-F47922B5DAA9}"/>
              </a:ext>
            </a:extLst>
          </p:cNvPr>
          <p:cNvSpPr txBox="1"/>
          <p:nvPr/>
        </p:nvSpPr>
        <p:spPr>
          <a:xfrm>
            <a:off x="441063" y="2674602"/>
            <a:ext cx="7986499" cy="1159292"/>
          </a:xfrm>
          <a:prstGeom prst="rect">
            <a:avLst/>
          </a:prstGeom>
          <a:noFill/>
        </p:spPr>
        <p:txBody>
          <a:bodyPr wrap="square" rtlCol="0">
            <a:spAutoFit/>
          </a:bodyPr>
          <a:lstStyle/>
          <a:p>
            <a:pPr>
              <a:spcAft>
                <a:spcPts val="800"/>
              </a:spcAft>
            </a:pPr>
            <a:r>
              <a:rPr lang="en-US" b="1" dirty="0">
                <a:latin typeface="Calibri" panose="020F0502020204030204" pitchFamily="34" charset="0"/>
                <a:cs typeface="Calibri" panose="020F0502020204030204" pitchFamily="34" charset="0"/>
              </a:rPr>
              <a:t>3. Les </a:t>
            </a:r>
            <a:r>
              <a:rPr lang="en-US" b="1" dirty="0" err="1">
                <a:latin typeface="Calibri" panose="020F0502020204030204" pitchFamily="34" charset="0"/>
                <a:cs typeface="Calibri" panose="020F0502020204030204" pitchFamily="34" charset="0"/>
              </a:rPr>
              <a:t>réseaux</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sont</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collaboratifs</a:t>
            </a:r>
            <a:r>
              <a:rPr lang="en-US" b="1" dirty="0">
                <a:latin typeface="Calibri" panose="020F0502020204030204" pitchFamily="34" charset="0"/>
                <a:cs typeface="Calibri" panose="020F0502020204030204" pitchFamily="34" charset="0"/>
              </a:rPr>
              <a:t> et </a:t>
            </a:r>
            <a:r>
              <a:rPr lang="en-US" b="1" dirty="0" err="1">
                <a:latin typeface="Calibri" panose="020F0502020204030204" pitchFamily="34" charset="0"/>
                <a:cs typeface="Calibri" panose="020F0502020204030204" pitchFamily="34" charset="0"/>
              </a:rPr>
              <a:t>facilitent</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l’apprentissage</a:t>
            </a:r>
            <a:r>
              <a:rPr lang="en-US" b="1" dirty="0">
                <a:latin typeface="Calibri" panose="020F0502020204030204" pitchFamily="34" charset="0"/>
                <a:cs typeface="Calibri" panose="020F0502020204030204" pitchFamily="34" charset="0"/>
              </a:rPr>
              <a:t> et le partage des </a:t>
            </a:r>
            <a:r>
              <a:rPr lang="en-US" b="1" dirty="0" err="1">
                <a:latin typeface="Calibri" panose="020F0502020204030204" pitchFamily="34" charset="0"/>
                <a:cs typeface="Calibri" panose="020F0502020204030204" pitchFamily="34" charset="0"/>
              </a:rPr>
              <a:t>connaissances</a:t>
            </a:r>
            <a:endParaRPr lang="en-US" b="1" dirty="0">
              <a:latin typeface="Calibri" panose="020F0502020204030204" pitchFamily="34" charset="0"/>
              <a:cs typeface="Calibri" panose="020F0502020204030204" pitchFamily="34" charset="0"/>
            </a:endParaRPr>
          </a:p>
          <a:p>
            <a:pPr marL="432000" lvl="2">
              <a:spcAft>
                <a:spcPts val="800"/>
              </a:spcAft>
            </a:pPr>
            <a:r>
              <a:rPr lang="en-US" dirty="0">
                <a:latin typeface="Calibri" panose="020F0502020204030204" pitchFamily="34" charset="0"/>
                <a:cs typeface="Calibri" panose="020F0502020204030204" pitchFamily="34" charset="0"/>
              </a:rPr>
              <a:t>3.1 Les </a:t>
            </a:r>
            <a:r>
              <a:rPr lang="en-US" dirty="0" err="1">
                <a:latin typeface="Calibri" panose="020F0502020204030204" pitchFamily="34" charset="0"/>
                <a:cs typeface="Calibri" panose="020F0502020204030204" pitchFamily="34" charset="0"/>
              </a:rPr>
              <a:t>réseaux</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favorisent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l’apprentissage</a:t>
            </a:r>
            <a:r>
              <a:rPr lang="en-US" dirty="0">
                <a:latin typeface="Calibri" panose="020F0502020204030204" pitchFamily="34" charset="0"/>
                <a:cs typeface="Calibri" panose="020F0502020204030204" pitchFamily="34" charset="0"/>
              </a:rPr>
              <a:t> et le partage des </a:t>
            </a:r>
            <a:r>
              <a:rPr lang="en-US" dirty="0" err="1">
                <a:latin typeface="Calibri" panose="020F0502020204030204" pitchFamily="34" charset="0"/>
                <a:cs typeface="Calibri" panose="020F0502020204030204" pitchFamily="34" charset="0"/>
              </a:rPr>
              <a:t>connaissances</a:t>
            </a:r>
            <a:r>
              <a:rPr lang="en-US" dirty="0">
                <a:latin typeface="Calibri" panose="020F0502020204030204" pitchFamily="34" charset="0"/>
                <a:cs typeface="Calibri" panose="020F0502020204030204" pitchFamily="34" charset="0"/>
              </a:rPr>
              <a:t> entre </a:t>
            </a:r>
            <a:r>
              <a:rPr lang="en-US" dirty="0" err="1">
                <a:latin typeface="Calibri" panose="020F0502020204030204" pitchFamily="34" charset="0"/>
                <a:cs typeface="Calibri" panose="020F0502020204030204" pitchFamily="34" charset="0"/>
              </a:rPr>
              <a:t>tous</a:t>
            </a:r>
            <a:r>
              <a:rPr lang="en-US" dirty="0">
                <a:latin typeface="Calibri" panose="020F0502020204030204" pitchFamily="34" charset="0"/>
                <a:cs typeface="Calibri" panose="020F0502020204030204" pitchFamily="34" charset="0"/>
              </a:rPr>
              <a:t> les </a:t>
            </a:r>
            <a:r>
              <a:rPr lang="en-US" dirty="0" err="1">
                <a:latin typeface="Calibri" panose="020F0502020204030204" pitchFamily="34" charset="0"/>
                <a:cs typeface="Calibri" panose="020F0502020204030204" pitchFamily="34" charset="0"/>
              </a:rPr>
              <a:t>membres</a:t>
            </a:r>
            <a:r>
              <a:rPr lang="en-US" dirty="0">
                <a:latin typeface="Calibri" panose="020F0502020204030204" pitchFamily="34" charset="0"/>
                <a:cs typeface="Calibri" panose="020F0502020204030204" pitchFamily="34" charset="0"/>
              </a:rPr>
              <a:t>..</a:t>
            </a:r>
          </a:p>
          <a:p>
            <a:pPr marL="432000" lvl="2"/>
            <a:r>
              <a:rPr lang="en-US" dirty="0">
                <a:latin typeface="Calibri" panose="020F0502020204030204" pitchFamily="34" charset="0"/>
                <a:cs typeface="Calibri" panose="020F0502020204030204" pitchFamily="34" charset="0"/>
              </a:rPr>
              <a:t>3.2 Les </a:t>
            </a:r>
            <a:r>
              <a:rPr lang="en-US" dirty="0" err="1">
                <a:latin typeface="Calibri" panose="020F0502020204030204" pitchFamily="34" charset="0"/>
                <a:cs typeface="Calibri" panose="020F0502020204030204" pitchFamily="34" charset="0"/>
              </a:rPr>
              <a:t>réseaux</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sont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constitués</a:t>
            </a:r>
            <a:r>
              <a:rPr lang="en-US" dirty="0">
                <a:latin typeface="Calibri" panose="020F0502020204030204" pitchFamily="34" charset="0"/>
                <a:cs typeface="Calibri" panose="020F0502020204030204" pitchFamily="34" charset="0"/>
              </a:rPr>
              <a:t> de </a:t>
            </a:r>
            <a:r>
              <a:rPr lang="en-US" dirty="0" err="1">
                <a:latin typeface="Calibri" panose="020F0502020204030204" pitchFamily="34" charset="0"/>
                <a:cs typeface="Calibri" panose="020F0502020204030204" pitchFamily="34" charset="0"/>
              </a:rPr>
              <a:t>connexions</a:t>
            </a:r>
            <a:r>
              <a:rPr lang="en-US" dirty="0">
                <a:latin typeface="Calibri" panose="020F0502020204030204" pitchFamily="34" charset="0"/>
                <a:cs typeface="Calibri" panose="020F0502020204030204" pitchFamily="34" charset="0"/>
              </a:rPr>
              <a:t> entre des </a:t>
            </a:r>
            <a:r>
              <a:rPr lang="en-US" dirty="0" err="1">
                <a:latin typeface="Calibri" panose="020F0502020204030204" pitchFamily="34" charset="0"/>
                <a:cs typeface="Calibri" panose="020F0502020204030204" pitchFamily="34" charset="0"/>
              </a:rPr>
              <a:t>acteurs</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positionnés</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différemment</a:t>
            </a:r>
            <a:endParaRPr lang="en-US" dirty="0">
              <a:latin typeface="Calibri" panose="020F0502020204030204" pitchFamily="34" charset="0"/>
              <a:cs typeface="Calibri" panose="020F0502020204030204" pitchFamily="34" charset="0"/>
            </a:endParaRPr>
          </a:p>
          <a:p>
            <a:pPr marL="432000" lvl="2">
              <a:spcAft>
                <a:spcPts val="800"/>
              </a:spcAft>
            </a:pPr>
            <a:r>
              <a:rPr lang="en-US" dirty="0">
                <a:latin typeface="Calibri" panose="020F0502020204030204" pitchFamily="34" charset="0"/>
                <a:cs typeface="Calibri" panose="020F0502020204030204" pitchFamily="34" charset="0"/>
              </a:rPr>
              <a:t>       et </a:t>
            </a:r>
            <a:r>
              <a:rPr lang="en-US" dirty="0" err="1">
                <a:latin typeface="Calibri" panose="020F0502020204030204" pitchFamily="34" charset="0"/>
                <a:cs typeface="Calibri" panose="020F0502020204030204" pitchFamily="34" charset="0"/>
              </a:rPr>
              <a:t>encouragent</a:t>
            </a:r>
            <a:r>
              <a:rPr lang="en-US" dirty="0">
                <a:latin typeface="Calibri" panose="020F0502020204030204" pitchFamily="34" charset="0"/>
                <a:cs typeface="Calibri" panose="020F0502020204030204" pitchFamily="34" charset="0"/>
              </a:rPr>
              <a:t> le flux </a:t>
            </a:r>
            <a:r>
              <a:rPr lang="en-US" dirty="0" err="1">
                <a:latin typeface="Calibri" panose="020F0502020204030204" pitchFamily="34" charset="0"/>
                <a:cs typeface="Calibri" panose="020F0502020204030204" pitchFamily="34" charset="0"/>
              </a:rPr>
              <a:t>d’apprentissage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à</a:t>
            </a:r>
            <a:r>
              <a:rPr lang="en-US" dirty="0">
                <a:latin typeface="Calibri" panose="020F0502020204030204" pitchFamily="34" charset="0"/>
                <a:cs typeface="Calibri" panose="020F0502020204030204" pitchFamily="34" charset="0"/>
              </a:rPr>
              <a:t> travers le </a:t>
            </a:r>
            <a:r>
              <a:rPr lang="en-US" dirty="0" err="1">
                <a:latin typeface="Calibri" panose="020F0502020204030204" pitchFamily="34" charset="0"/>
                <a:cs typeface="Calibri" panose="020F0502020204030204" pitchFamily="34" charset="0"/>
              </a:rPr>
              <a:t>réseau</a:t>
            </a:r>
            <a:r>
              <a:rPr lang="en-US" dirty="0">
                <a:latin typeface="Calibri" panose="020F0502020204030204" pitchFamily="34" charset="0"/>
                <a:cs typeface="Calibri" panose="020F0502020204030204" pitchFamily="34" charset="0"/>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
          <p:cNvSpPr/>
          <p:nvPr/>
        </p:nvSpPr>
        <p:spPr>
          <a:xfrm>
            <a:off x="0" y="0"/>
            <a:ext cx="9144000" cy="1078800"/>
          </a:xfrm>
          <a:prstGeom prst="rect">
            <a:avLst/>
          </a:prstGeom>
          <a:solidFill>
            <a:srgbClr val="E691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n-GB"/>
              <a:t>Un exemple de l'AMSP :</a:t>
            </a:r>
            <a:endParaRPr/>
          </a:p>
          <a:p>
            <a:pPr marL="0" lvl="0" indent="0" algn="l" rtl="0">
              <a:lnSpc>
                <a:spcPct val="100000"/>
              </a:lnSpc>
              <a:spcBef>
                <a:spcPts val="0"/>
              </a:spcBef>
              <a:spcAft>
                <a:spcPts val="0"/>
              </a:spcAft>
              <a:buSzPct val="111111"/>
              <a:buNone/>
            </a:pPr>
            <a:endParaRPr/>
          </a:p>
        </p:txBody>
      </p:sp>
      <p:sp>
        <p:nvSpPr>
          <p:cNvPr id="56" name="Google Shape;56;p1"/>
          <p:cNvSpPr txBox="1"/>
          <p:nvPr/>
        </p:nvSpPr>
        <p:spPr>
          <a:xfrm>
            <a:off x="311700" y="1352200"/>
            <a:ext cx="8623200" cy="461700"/>
          </a:xfrm>
          <a:prstGeom prst="rect">
            <a:avLst/>
          </a:prstGeom>
          <a:noFill/>
          <a:ln>
            <a:noFill/>
          </a:ln>
        </p:spPr>
        <p:txBody>
          <a:bodyPr spcFirstLastPara="1" wrap="square" lIns="91425" tIns="91425" rIns="91425" bIns="91425" anchor="t" anchorCtr="0">
            <a:spAutoFit/>
          </a:bodyPr>
          <a:lstStyle/>
          <a:p>
            <a:pPr marL="1800000" marR="0" lvl="0" indent="0" algn="l" rtl="0">
              <a:lnSpc>
                <a:spcPct val="115000"/>
              </a:lnSpc>
              <a:spcBef>
                <a:spcPts val="0"/>
              </a:spcBef>
              <a:spcAft>
                <a:spcPts val="120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57" name="Google Shape;57;p1"/>
          <p:cNvSpPr txBox="1"/>
          <p:nvPr/>
        </p:nvSpPr>
        <p:spPr>
          <a:xfrm>
            <a:off x="543000" y="1352200"/>
            <a:ext cx="8034000" cy="3417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L'Association Minim Song Panga (AMSP) est une organisation paysanne du Burkina Faso impliquée dans le CRFS depuis 2006.</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a:t>L</a:t>
            </a:r>
            <a:r>
              <a:rPr lang="en-GB" sz="1400" b="0" i="0" u="none" strike="noStrike" cap="none">
                <a:solidFill>
                  <a:srgbClr val="000000"/>
                </a:solidFill>
                <a:latin typeface="Arial"/>
                <a:ea typeface="Arial"/>
                <a:cs typeface="Arial"/>
                <a:sym typeface="Arial"/>
              </a:rPr>
              <a:t>'AMSP rassemble aujourd'hui des </a:t>
            </a:r>
            <a:r>
              <a:rPr lang="en-GB"/>
              <a:t>diverses organisations</a:t>
            </a:r>
            <a:r>
              <a:rPr lang="en-GB" sz="1400" b="0" i="0" u="none" strike="noStrike" cap="none">
                <a:solidFill>
                  <a:srgbClr val="000000"/>
                </a:solidFill>
                <a:latin typeface="Arial"/>
                <a:ea typeface="Arial"/>
                <a:cs typeface="Arial"/>
                <a:sym typeface="Arial"/>
              </a:rPr>
              <a:t> paysannes et compte environ 5 000 membres dans cinq communes.</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a:t>L’</a:t>
            </a:r>
            <a:r>
              <a:rPr lang="en-GB" sz="1400" b="0" i="0" u="none" strike="noStrike" cap="none">
                <a:solidFill>
                  <a:srgbClr val="000000"/>
                </a:solidFill>
                <a:latin typeface="Arial"/>
                <a:ea typeface="Arial"/>
                <a:cs typeface="Arial"/>
                <a:sym typeface="Arial"/>
              </a:rPr>
              <a:t>AMSP est un partenaire clé dans de nombreux projets CRFS et, depuis 2019, est l'organisation principale du projet </a:t>
            </a:r>
            <a:r>
              <a:rPr lang="en-GB" sz="1400" b="0" i="1" u="none" strike="noStrike" cap="none">
                <a:solidFill>
                  <a:srgbClr val="000000"/>
                </a:solidFill>
                <a:latin typeface="Arial"/>
                <a:ea typeface="Arial"/>
                <a:cs typeface="Arial"/>
                <a:sym typeface="Arial"/>
              </a:rPr>
              <a:t>FRN learnings à AMSP</a:t>
            </a:r>
            <a:r>
              <a:rPr lang="en-GB" sz="1400" b="0" i="0" u="none" strike="noStrike" cap="none">
                <a:solidFill>
                  <a:srgbClr val="000000"/>
                </a:solidFill>
                <a:latin typeface="Arial"/>
                <a:ea typeface="Arial"/>
                <a:cs typeface="Arial"/>
                <a:sym typeface="Arial"/>
              </a:rPr>
              <a:t> pour apprendre comment nous pouvons développer des FRN solides et améliorer notre façon de travailler ensemble.</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GB" sz="1400" b="0" i="1" u="none" strike="noStrike" cap="none">
                <a:solidFill>
                  <a:srgbClr val="000000"/>
                </a:solidFill>
                <a:latin typeface="Arial"/>
                <a:ea typeface="Arial"/>
                <a:cs typeface="Arial"/>
                <a:sym typeface="Arial"/>
              </a:rPr>
              <a:t>Enregistrement audio d'une conversation entre Lucie </a:t>
            </a:r>
            <a:r>
              <a:rPr lang="en-GB" i="1"/>
              <a:t>(équipe RMS)</a:t>
            </a:r>
            <a:r>
              <a:rPr lang="en-GB" sz="1400" b="0" i="1" u="none" strike="noStrike" cap="none">
                <a:solidFill>
                  <a:srgbClr val="000000"/>
                </a:solidFill>
                <a:latin typeface="Arial"/>
                <a:ea typeface="Arial"/>
                <a:cs typeface="Arial"/>
                <a:sym typeface="Arial"/>
              </a:rPr>
              <a:t> et Roger Kaboré, </a:t>
            </a:r>
            <a:r>
              <a:rPr lang="en-GB" i="1"/>
              <a:t>D</a:t>
            </a:r>
            <a:r>
              <a:rPr lang="en-GB" sz="1400" b="0" i="1" u="none" strike="noStrike" cap="none">
                <a:solidFill>
                  <a:srgbClr val="000000"/>
                </a:solidFill>
                <a:latin typeface="Arial"/>
                <a:ea typeface="Arial"/>
                <a:cs typeface="Arial"/>
                <a:sym typeface="Arial"/>
              </a:rPr>
              <a:t>irecteur de l'AMSP et </a:t>
            </a:r>
            <a:r>
              <a:rPr lang="en-GB" i="1"/>
              <a:t>agronomiste</a:t>
            </a:r>
            <a:endParaRPr i="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2"/>
          <p:cNvSpPr/>
          <p:nvPr/>
        </p:nvSpPr>
        <p:spPr>
          <a:xfrm>
            <a:off x="0" y="0"/>
            <a:ext cx="9144000" cy="1078800"/>
          </a:xfrm>
          <a:prstGeom prst="rect">
            <a:avLst/>
          </a:prstGeom>
          <a:solidFill>
            <a:srgbClr val="E691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a:t>Les expériences de l'AMSP</a:t>
            </a:r>
            <a:endParaRPr/>
          </a:p>
        </p:txBody>
      </p:sp>
      <p:sp>
        <p:nvSpPr>
          <p:cNvPr id="64" name="Google Shape;64;p2"/>
          <p:cNvSpPr txBox="1"/>
          <p:nvPr/>
        </p:nvSpPr>
        <p:spPr>
          <a:xfrm>
            <a:off x="311700" y="1352200"/>
            <a:ext cx="8623200" cy="461700"/>
          </a:xfrm>
          <a:prstGeom prst="rect">
            <a:avLst/>
          </a:prstGeom>
          <a:noFill/>
          <a:ln>
            <a:noFill/>
          </a:ln>
        </p:spPr>
        <p:txBody>
          <a:bodyPr spcFirstLastPara="1" wrap="square" lIns="91425" tIns="91425" rIns="91425" bIns="91425" anchor="t" anchorCtr="0">
            <a:spAutoFit/>
          </a:bodyPr>
          <a:lstStyle/>
          <a:p>
            <a:pPr marL="1800000" marR="0" lvl="0" indent="0" algn="l" rtl="0">
              <a:lnSpc>
                <a:spcPct val="115000"/>
              </a:lnSpc>
              <a:spcBef>
                <a:spcPts val="0"/>
              </a:spcBef>
              <a:spcAft>
                <a:spcPts val="120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65" name="Google Shape;65;p2"/>
          <p:cNvSpPr txBox="1"/>
          <p:nvPr/>
        </p:nvSpPr>
        <p:spPr>
          <a:xfrm>
            <a:off x="534836" y="1221572"/>
            <a:ext cx="7768200" cy="338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0" i="0" u="none" strike="noStrike" cap="none">
                <a:solidFill>
                  <a:srgbClr val="000000"/>
                </a:solidFill>
                <a:latin typeface="Arial"/>
                <a:ea typeface="Arial"/>
                <a:cs typeface="Arial"/>
                <a:sym typeface="Arial"/>
              </a:rPr>
              <a:t>1) Comprendre les agriculteurs et les chercheurs :</a:t>
            </a:r>
            <a:endParaRPr/>
          </a:p>
          <a:p>
            <a:pPr marL="849313" marR="0" lvl="2" indent="-331788" algn="l" rtl="0">
              <a:lnSpc>
                <a:spcPct val="100000"/>
              </a:lnSpc>
              <a:spcBef>
                <a:spcPts val="0"/>
              </a:spcBef>
              <a:spcAft>
                <a:spcPts val="0"/>
              </a:spcAft>
              <a:buClr>
                <a:srgbClr val="000000"/>
              </a:buClr>
              <a:buSzPts val="1300"/>
              <a:buFont typeface="Courier New"/>
              <a:buChar char="o"/>
            </a:pPr>
            <a:r>
              <a:rPr lang="en-GB" sz="1300" b="0" i="0" u="none" strike="noStrike" cap="none">
                <a:solidFill>
                  <a:srgbClr val="000000"/>
                </a:solidFill>
                <a:latin typeface="Arial"/>
                <a:ea typeface="Arial"/>
                <a:cs typeface="Arial"/>
                <a:sym typeface="Arial"/>
              </a:rPr>
              <a:t>Leurs forces et leurs faiblesses</a:t>
            </a:r>
            <a:endParaRPr/>
          </a:p>
          <a:p>
            <a:pPr marL="849313" marR="0" lvl="2" indent="-331788" algn="l" rtl="0">
              <a:lnSpc>
                <a:spcPct val="100000"/>
              </a:lnSpc>
              <a:spcBef>
                <a:spcPts val="0"/>
              </a:spcBef>
              <a:spcAft>
                <a:spcPts val="0"/>
              </a:spcAft>
              <a:buClr>
                <a:srgbClr val="000000"/>
              </a:buClr>
              <a:buSzPts val="1300"/>
              <a:buFont typeface="Courier New"/>
              <a:buChar char="o"/>
            </a:pPr>
            <a:r>
              <a:rPr lang="en-GB" sz="1300" b="0" i="0" u="none" strike="noStrike" cap="none">
                <a:solidFill>
                  <a:srgbClr val="000000"/>
                </a:solidFill>
                <a:latin typeface="Arial"/>
                <a:ea typeface="Arial"/>
                <a:cs typeface="Arial"/>
                <a:sym typeface="Arial"/>
              </a:rPr>
              <a:t>Leurs motivations</a:t>
            </a:r>
            <a:endParaRPr/>
          </a:p>
          <a:p>
            <a:pPr marL="849313" marR="0" lvl="2" indent="-331788" algn="l" rtl="0">
              <a:lnSpc>
                <a:spcPct val="100000"/>
              </a:lnSpc>
              <a:spcBef>
                <a:spcPts val="0"/>
              </a:spcBef>
              <a:spcAft>
                <a:spcPts val="0"/>
              </a:spcAft>
              <a:buClr>
                <a:srgbClr val="000000"/>
              </a:buClr>
              <a:buSzPts val="1300"/>
              <a:buFont typeface="Courier New"/>
              <a:buChar char="o"/>
            </a:pPr>
            <a:r>
              <a:rPr lang="en-GB" sz="1300" b="0" i="0" u="none" strike="noStrike" cap="none">
                <a:solidFill>
                  <a:srgbClr val="000000"/>
                </a:solidFill>
                <a:latin typeface="Arial"/>
                <a:ea typeface="Arial"/>
                <a:cs typeface="Arial"/>
                <a:sym typeface="Arial"/>
              </a:rPr>
              <a:t>Dans quelles structures ils travaillent</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GB" sz="1300" b="0" i="0" u="none" strike="noStrike" cap="none">
                <a:solidFill>
                  <a:srgbClr val="000000"/>
                </a:solidFill>
                <a:latin typeface="Arial"/>
                <a:ea typeface="Arial"/>
                <a:cs typeface="Arial"/>
                <a:sym typeface="Arial"/>
              </a:rPr>
              <a:t>2) Rassembler les gens :</a:t>
            </a:r>
            <a:endParaRPr/>
          </a:p>
          <a:p>
            <a:pPr marL="849313" marR="0" lvl="2" indent="-331788" algn="l" rtl="0">
              <a:lnSpc>
                <a:spcPct val="100000"/>
              </a:lnSpc>
              <a:spcBef>
                <a:spcPts val="0"/>
              </a:spcBef>
              <a:spcAft>
                <a:spcPts val="0"/>
              </a:spcAft>
              <a:buClr>
                <a:srgbClr val="000000"/>
              </a:buClr>
              <a:buSzPts val="1300"/>
              <a:buFont typeface="Courier New"/>
              <a:buChar char="o"/>
            </a:pPr>
            <a:r>
              <a:rPr lang="en-GB" sz="1300" b="0" i="0" u="none" strike="noStrike" cap="none">
                <a:solidFill>
                  <a:srgbClr val="000000"/>
                </a:solidFill>
                <a:latin typeface="Arial"/>
                <a:ea typeface="Arial"/>
                <a:cs typeface="Arial"/>
                <a:sym typeface="Arial"/>
              </a:rPr>
              <a:t>Allez à leur rythme</a:t>
            </a:r>
            <a:endParaRPr sz="1300" b="0" i="0" u="none" strike="noStrike" cap="none">
              <a:solidFill>
                <a:srgbClr val="000000"/>
              </a:solidFill>
              <a:latin typeface="Arial"/>
              <a:ea typeface="Arial"/>
              <a:cs typeface="Arial"/>
              <a:sym typeface="Arial"/>
            </a:endParaRPr>
          </a:p>
          <a:p>
            <a:pPr marL="849313" marR="0" lvl="2" indent="-331788" algn="l" rtl="0">
              <a:lnSpc>
                <a:spcPct val="100000"/>
              </a:lnSpc>
              <a:spcBef>
                <a:spcPts val="0"/>
              </a:spcBef>
              <a:spcAft>
                <a:spcPts val="0"/>
              </a:spcAft>
              <a:buClr>
                <a:srgbClr val="000000"/>
              </a:buClr>
              <a:buSzPts val="1300"/>
              <a:buFont typeface="Courier New"/>
              <a:buChar char="o"/>
            </a:pPr>
            <a:r>
              <a:rPr lang="en-GB" sz="1300" b="0" i="0" u="none" strike="noStrike" cap="none">
                <a:solidFill>
                  <a:srgbClr val="000000"/>
                </a:solidFill>
                <a:latin typeface="Arial"/>
                <a:ea typeface="Arial"/>
                <a:cs typeface="Arial"/>
                <a:sym typeface="Arial"/>
              </a:rPr>
              <a:t>Identifier les bonnes personnes pour le </a:t>
            </a:r>
            <a:r>
              <a:rPr lang="en-GB" sz="1300"/>
              <a:t>travail</a:t>
            </a:r>
            <a:endParaRPr/>
          </a:p>
          <a:p>
            <a:pPr marL="849313" marR="0" lvl="2" indent="-331788" algn="l" rtl="0">
              <a:lnSpc>
                <a:spcPct val="100000"/>
              </a:lnSpc>
              <a:spcBef>
                <a:spcPts val="0"/>
              </a:spcBef>
              <a:spcAft>
                <a:spcPts val="0"/>
              </a:spcAft>
              <a:buClr>
                <a:srgbClr val="000000"/>
              </a:buClr>
              <a:buSzPts val="1300"/>
              <a:buFont typeface="Courier New"/>
              <a:buChar char="o"/>
            </a:pPr>
            <a:r>
              <a:rPr lang="en-GB" sz="1300" b="0" i="0" u="none" strike="noStrike" cap="none">
                <a:solidFill>
                  <a:srgbClr val="000000"/>
                </a:solidFill>
                <a:latin typeface="Arial"/>
                <a:ea typeface="Arial"/>
                <a:cs typeface="Arial"/>
                <a:sym typeface="Arial"/>
              </a:rPr>
              <a:t>Partager les apprentissages des deux côtés</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GB" sz="1300" b="0" i="0" u="none" strike="noStrike" cap="none">
                <a:solidFill>
                  <a:srgbClr val="000000"/>
                </a:solidFill>
                <a:latin typeface="Arial"/>
                <a:ea typeface="Arial"/>
                <a:cs typeface="Arial"/>
                <a:sym typeface="Arial"/>
              </a:rPr>
              <a:t>3) Mise à l'échelle :</a:t>
            </a:r>
            <a:endParaRPr/>
          </a:p>
          <a:p>
            <a:pPr marL="849313" marR="0" lvl="2" indent="-331788" algn="l" rtl="0">
              <a:lnSpc>
                <a:spcPct val="100000"/>
              </a:lnSpc>
              <a:spcBef>
                <a:spcPts val="0"/>
              </a:spcBef>
              <a:spcAft>
                <a:spcPts val="0"/>
              </a:spcAft>
              <a:buClr>
                <a:srgbClr val="000000"/>
              </a:buClr>
              <a:buSzPts val="1300"/>
              <a:buFont typeface="Courier New"/>
              <a:buChar char="o"/>
            </a:pPr>
            <a:r>
              <a:rPr lang="en-GB" sz="1300"/>
              <a:t>Au début</a:t>
            </a:r>
            <a:r>
              <a:rPr lang="en-GB" sz="1300" b="0" i="0" u="none" strike="noStrike" cap="none">
                <a:solidFill>
                  <a:srgbClr val="000000"/>
                </a:solidFill>
                <a:latin typeface="Arial"/>
                <a:ea typeface="Arial"/>
                <a:cs typeface="Arial"/>
                <a:sym typeface="Arial"/>
              </a:rPr>
              <a:t> : un médiateur central</a:t>
            </a:r>
            <a:endParaRPr/>
          </a:p>
          <a:p>
            <a:pPr marL="849313" marR="0" lvl="2" indent="-331788" algn="l" rtl="0">
              <a:lnSpc>
                <a:spcPct val="100000"/>
              </a:lnSpc>
              <a:spcBef>
                <a:spcPts val="0"/>
              </a:spcBef>
              <a:spcAft>
                <a:spcPts val="0"/>
              </a:spcAft>
              <a:buClr>
                <a:srgbClr val="000000"/>
              </a:buClr>
              <a:buSzPts val="1300"/>
              <a:buFont typeface="Courier New"/>
              <a:buChar char="o"/>
            </a:pPr>
            <a:r>
              <a:rPr lang="en-GB" sz="1300" b="0" i="0" u="none" strike="noStrike" cap="none">
                <a:solidFill>
                  <a:srgbClr val="000000"/>
                </a:solidFill>
                <a:latin typeface="Arial"/>
                <a:ea typeface="Arial"/>
                <a:cs typeface="Arial"/>
                <a:sym typeface="Arial"/>
              </a:rPr>
              <a:t>Maintenant : un médiateur pour réunir les chercheurs</a:t>
            </a:r>
            <a:endParaRPr sz="1300" b="0" i="0" u="none" strike="noStrike" cap="none">
              <a:solidFill>
                <a:srgbClr val="000000"/>
              </a:solidFill>
              <a:latin typeface="Arial"/>
              <a:ea typeface="Arial"/>
              <a:cs typeface="Arial"/>
              <a:sym typeface="Arial"/>
            </a:endParaRPr>
          </a:p>
          <a:p>
            <a:pPr marL="1249363" marR="0" lvl="6" indent="0" algn="l" rtl="0">
              <a:lnSpc>
                <a:spcPct val="100000"/>
              </a:lnSpc>
              <a:spcBef>
                <a:spcPts val="0"/>
              </a:spcBef>
              <a:spcAft>
                <a:spcPts val="0"/>
              </a:spcAft>
              <a:buNone/>
            </a:pPr>
            <a:r>
              <a:rPr lang="en-GB" sz="1300" b="0" i="0" u="none" strike="noStrike" cap="none">
                <a:solidFill>
                  <a:srgbClr val="000000"/>
                </a:solidFill>
                <a:latin typeface="Arial"/>
                <a:ea typeface="Arial"/>
                <a:cs typeface="Arial"/>
                <a:sym typeface="Arial"/>
              </a:rPr>
              <a:t>Des animateurs-</a:t>
            </a:r>
            <a:r>
              <a:rPr lang="en-GB" sz="1300"/>
              <a:t>agriculteurs</a:t>
            </a:r>
            <a:r>
              <a:rPr lang="en-GB" sz="1300" b="0" i="0" u="none" strike="noStrike" cap="none">
                <a:solidFill>
                  <a:srgbClr val="000000"/>
                </a:solidFill>
                <a:latin typeface="Arial"/>
                <a:ea typeface="Arial"/>
                <a:cs typeface="Arial"/>
                <a:sym typeface="Arial"/>
              </a:rPr>
              <a:t> pour rassembler les groupes d'agriculteurs</a:t>
            </a:r>
            <a:endParaRPr sz="1300" b="0" i="0" u="none" strike="noStrike" cap="none">
              <a:solidFill>
                <a:srgbClr val="000000"/>
              </a:solidFill>
              <a:latin typeface="Arial"/>
              <a:ea typeface="Arial"/>
              <a:cs typeface="Arial"/>
              <a:sym typeface="Arial"/>
            </a:endParaRPr>
          </a:p>
          <a:p>
            <a:pPr marL="1249363" marR="0" lvl="3" indent="0" algn="l" rtl="0">
              <a:lnSpc>
                <a:spcPct val="100000"/>
              </a:lnSpc>
              <a:spcBef>
                <a:spcPts val="0"/>
              </a:spcBef>
              <a:spcAft>
                <a:spcPts val="0"/>
              </a:spcAft>
              <a:buNone/>
            </a:pPr>
            <a:r>
              <a:rPr lang="en-GB" sz="1300" b="0" i="0" u="none" strike="noStrike" cap="none">
                <a:solidFill>
                  <a:srgbClr val="000000"/>
                </a:solidFill>
                <a:latin typeface="Arial"/>
                <a:ea typeface="Arial"/>
                <a:cs typeface="Arial"/>
                <a:sym typeface="Arial"/>
              </a:rPr>
              <a:t>Plusieurs </a:t>
            </a:r>
            <a:r>
              <a:rPr lang="en-GB" sz="1300"/>
              <a:t>médiat</a:t>
            </a:r>
            <a:r>
              <a:rPr lang="en-GB" sz="1300" b="0" i="0" u="none" strike="noStrike" cap="none">
                <a:solidFill>
                  <a:srgbClr val="000000"/>
                </a:solidFill>
                <a:latin typeface="Arial"/>
                <a:ea typeface="Arial"/>
                <a:cs typeface="Arial"/>
                <a:sym typeface="Arial"/>
              </a:rPr>
              <a:t>eurs au sein de l’AMSP : L’AMSP peut être considérée comme une organisation médiatrice à part entière</a:t>
            </a:r>
            <a:endParaRPr sz="13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3"/>
          <p:cNvSpPr/>
          <p:nvPr/>
        </p:nvSpPr>
        <p:spPr>
          <a:xfrm>
            <a:off x="0" y="0"/>
            <a:ext cx="9144000" cy="1078800"/>
          </a:xfrm>
          <a:prstGeom prst="rect">
            <a:avLst/>
          </a:prstGeom>
          <a:solidFill>
            <a:srgbClr val="E691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a:t>Les expériences de l'AMSP</a:t>
            </a:r>
            <a:endParaRPr/>
          </a:p>
        </p:txBody>
      </p:sp>
      <p:sp>
        <p:nvSpPr>
          <p:cNvPr id="72" name="Google Shape;72;p3"/>
          <p:cNvSpPr txBox="1"/>
          <p:nvPr/>
        </p:nvSpPr>
        <p:spPr>
          <a:xfrm>
            <a:off x="311700" y="1352200"/>
            <a:ext cx="8623200" cy="461700"/>
          </a:xfrm>
          <a:prstGeom prst="rect">
            <a:avLst/>
          </a:prstGeom>
          <a:noFill/>
          <a:ln>
            <a:noFill/>
          </a:ln>
        </p:spPr>
        <p:txBody>
          <a:bodyPr spcFirstLastPara="1" wrap="square" lIns="91425" tIns="91425" rIns="91425" bIns="91425" anchor="t" anchorCtr="0">
            <a:spAutoFit/>
          </a:bodyPr>
          <a:lstStyle/>
          <a:p>
            <a:pPr marL="1800000" marR="0" lvl="0" indent="0" algn="l" rtl="0">
              <a:lnSpc>
                <a:spcPct val="115000"/>
              </a:lnSpc>
              <a:spcBef>
                <a:spcPts val="0"/>
              </a:spcBef>
              <a:spcAft>
                <a:spcPts val="120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73" name="Google Shape;73;p3"/>
          <p:cNvSpPr txBox="1"/>
          <p:nvPr/>
        </p:nvSpPr>
        <p:spPr>
          <a:xfrm>
            <a:off x="543000" y="1296323"/>
            <a:ext cx="8289300" cy="338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0" i="0" u="none" strike="noStrike" cap="none">
                <a:solidFill>
                  <a:srgbClr val="000000"/>
                </a:solidFill>
                <a:latin typeface="Arial"/>
                <a:ea typeface="Arial"/>
                <a:cs typeface="Arial"/>
                <a:sym typeface="Arial"/>
              </a:rPr>
              <a:t>Par exemple,</a:t>
            </a:r>
            <a:endParaRPr/>
          </a:p>
          <a:p>
            <a:pPr marL="0" marR="0" lvl="0" indent="0" algn="l" rtl="0">
              <a:lnSpc>
                <a:spcPct val="100000"/>
              </a:lnSpc>
              <a:spcBef>
                <a:spcPts val="0"/>
              </a:spcBef>
              <a:spcAft>
                <a:spcPts val="0"/>
              </a:spcAft>
              <a:buClr>
                <a:srgbClr val="000000"/>
              </a:buClr>
              <a:buSzPts val="1300"/>
              <a:buFont typeface="Arial"/>
              <a:buNone/>
            </a:pPr>
            <a:r>
              <a:rPr lang="en-GB" sz="1300" b="0" i="0" u="none" strike="noStrike" cap="none">
                <a:solidFill>
                  <a:srgbClr val="000000"/>
                </a:solidFill>
                <a:latin typeface="Arial"/>
                <a:ea typeface="Arial"/>
                <a:cs typeface="Arial"/>
                <a:sym typeface="Arial"/>
              </a:rPr>
              <a:t>Bien qu'ils soient impliqués dans la recherche et le développement en tant qu'organisation, ils ont d'abord fait beaucoup de recherches.</a:t>
            </a:r>
            <a:endParaRPr/>
          </a:p>
          <a:p>
            <a:pPr marL="896938" marR="0" lvl="0" indent="0" algn="l" rtl="0">
              <a:lnSpc>
                <a:spcPct val="100000"/>
              </a:lnSpc>
              <a:spcBef>
                <a:spcPts val="0"/>
              </a:spcBef>
              <a:spcAft>
                <a:spcPts val="0"/>
              </a:spcAft>
              <a:buClr>
                <a:srgbClr val="000000"/>
              </a:buClr>
              <a:buSzPts val="1300"/>
              <a:buFont typeface="Arial"/>
              <a:buNone/>
            </a:pPr>
            <a:r>
              <a:rPr lang="en-GB" sz="1300" b="0" i="0" u="none" strike="noStrike" cap="none">
                <a:solidFill>
                  <a:srgbClr val="000000"/>
                </a:solidFill>
                <a:latin typeface="Arial"/>
                <a:ea typeface="Arial"/>
                <a:cs typeface="Arial"/>
                <a:sym typeface="Arial"/>
              </a:rPr>
              <a:t>Sur les variétés de </a:t>
            </a:r>
            <a:r>
              <a:rPr lang="en-GB" sz="1300"/>
              <a:t>cultures,</a:t>
            </a:r>
            <a:endParaRPr/>
          </a:p>
          <a:p>
            <a:pPr marL="896938" marR="0" lvl="0" indent="0" algn="l" rtl="0">
              <a:lnSpc>
                <a:spcPct val="100000"/>
              </a:lnSpc>
              <a:spcBef>
                <a:spcPts val="0"/>
              </a:spcBef>
              <a:spcAft>
                <a:spcPts val="0"/>
              </a:spcAft>
              <a:buClr>
                <a:srgbClr val="000000"/>
              </a:buClr>
              <a:buSzPts val="1300"/>
              <a:buFont typeface="Arial"/>
              <a:buNone/>
            </a:pPr>
            <a:r>
              <a:rPr lang="en-GB" sz="1300" b="0" i="0" u="none" strike="noStrike" cap="none">
                <a:solidFill>
                  <a:srgbClr val="000000"/>
                </a:solidFill>
                <a:latin typeface="Arial"/>
                <a:ea typeface="Arial"/>
                <a:cs typeface="Arial"/>
                <a:sym typeface="Arial"/>
              </a:rPr>
              <a:t>Ensuite sur l'agriculture plus </a:t>
            </a:r>
            <a:r>
              <a:rPr lang="en-GB" sz="1300"/>
              <a:t>globalem</a:t>
            </a:r>
            <a:r>
              <a:rPr lang="en-GB" sz="1300" b="0" i="0" u="none" strike="noStrike" cap="none">
                <a:solidFill>
                  <a:srgbClr val="000000"/>
                </a:solidFill>
                <a:latin typeface="Arial"/>
                <a:ea typeface="Arial"/>
                <a:cs typeface="Arial"/>
                <a:sym typeface="Arial"/>
              </a:rPr>
              <a:t>ent.</a:t>
            </a:r>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GB" sz="1300" b="0" i="0" u="none" strike="noStrike" cap="none">
                <a:solidFill>
                  <a:srgbClr val="000000"/>
                </a:solidFill>
                <a:latin typeface="Arial"/>
                <a:ea typeface="Arial"/>
                <a:cs typeface="Arial"/>
                <a:sym typeface="Arial"/>
              </a:rPr>
              <a:t>Après que les agriculteurs ont souligné leur intérêt pour le développement, c'est maintenant aussi une priorité pour </a:t>
            </a:r>
            <a:r>
              <a:rPr lang="en-GB" sz="1300"/>
              <a:t>l’AMSP</a:t>
            </a:r>
            <a:r>
              <a:rPr lang="en-GB" sz="1300" b="0" i="0" u="none" strike="noStrike" cap="none">
                <a:solidFill>
                  <a:srgbClr val="000000"/>
                </a:solidFill>
                <a:latin typeface="Arial"/>
                <a:ea typeface="Arial"/>
                <a:cs typeface="Arial"/>
                <a:sym typeface="Arial"/>
              </a:rPr>
              <a:t>.</a:t>
            </a:r>
            <a:endParaRPr/>
          </a:p>
          <a:p>
            <a:pPr marL="896938" marR="0" lvl="0" indent="0" algn="l" rtl="0">
              <a:lnSpc>
                <a:spcPct val="100000"/>
              </a:lnSpc>
              <a:spcBef>
                <a:spcPts val="0"/>
              </a:spcBef>
              <a:spcAft>
                <a:spcPts val="0"/>
              </a:spcAft>
              <a:buNone/>
            </a:pPr>
            <a:r>
              <a:rPr lang="en-GB" sz="1300" b="0" i="0" u="none" strike="noStrike" cap="none">
                <a:solidFill>
                  <a:srgbClr val="000000"/>
                </a:solidFill>
                <a:latin typeface="Arial"/>
                <a:ea typeface="Arial"/>
                <a:cs typeface="Arial"/>
                <a:sym typeface="Arial"/>
              </a:rPr>
              <a:t>Comment peuvent-ils se développer et soutenir davantage </a:t>
            </a:r>
            <a:r>
              <a:rPr lang="en-GB" sz="1300"/>
              <a:t>les </a:t>
            </a:r>
            <a:r>
              <a:rPr lang="en-GB" sz="1300" b="0" i="0" u="none" strike="noStrike" cap="none">
                <a:solidFill>
                  <a:srgbClr val="000000"/>
                </a:solidFill>
                <a:latin typeface="Arial"/>
                <a:ea typeface="Arial"/>
                <a:cs typeface="Arial"/>
                <a:sym typeface="Arial"/>
              </a:rPr>
              <a:t>agriculteurs ?</a:t>
            </a:r>
            <a:endParaRPr/>
          </a:p>
          <a:p>
            <a:pPr marL="896938" marR="0" lvl="0" indent="0" algn="l" rtl="0">
              <a:lnSpc>
                <a:spcPct val="100000"/>
              </a:lnSpc>
              <a:spcBef>
                <a:spcPts val="0"/>
              </a:spcBef>
              <a:spcAft>
                <a:spcPts val="0"/>
              </a:spcAft>
              <a:buNone/>
            </a:pPr>
            <a:r>
              <a:rPr lang="en-GB" sz="1300" b="0" i="0" u="none" strike="noStrike" cap="none">
                <a:solidFill>
                  <a:srgbClr val="000000"/>
                </a:solidFill>
                <a:latin typeface="Arial"/>
                <a:ea typeface="Arial"/>
                <a:cs typeface="Arial"/>
                <a:sym typeface="Arial"/>
              </a:rPr>
              <a:t>Comment peuvent-ils élargir le</a:t>
            </a:r>
            <a:r>
              <a:rPr lang="en-GB" sz="1300"/>
              <a:t>ur impact par le plaidoyer </a:t>
            </a:r>
            <a:r>
              <a:rPr lang="en-GB" sz="1300" b="0" i="0" u="none" strike="noStrike" cap="none">
                <a:solidFill>
                  <a:srgbClr val="000000"/>
                </a:solidFill>
                <a:latin typeface="Arial"/>
                <a:ea typeface="Arial"/>
                <a:cs typeface="Arial"/>
                <a:sym typeface="Arial"/>
              </a:rPr>
              <a:t>?</a:t>
            </a:r>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GB" sz="1300" b="1"/>
              <a:t>A</a:t>
            </a:r>
            <a:r>
              <a:rPr lang="en-GB" sz="1300" b="1" i="0" u="none" strike="noStrike" cap="none">
                <a:solidFill>
                  <a:srgbClr val="000000"/>
                </a:solidFill>
                <a:latin typeface="Arial"/>
                <a:ea typeface="Arial"/>
                <a:cs typeface="Arial"/>
                <a:sym typeface="Arial"/>
              </a:rPr>
              <a:t>u sein du CRFS, lors de notre dernière réunion CoP, quelqu'un a identifié deux besoins :</a:t>
            </a:r>
            <a:endParaRPr/>
          </a:p>
          <a:p>
            <a:pPr marL="1166813" marR="0" lvl="0" indent="-333375" algn="l" rtl="0">
              <a:lnSpc>
                <a:spcPct val="100000"/>
              </a:lnSpc>
              <a:spcBef>
                <a:spcPts val="0"/>
              </a:spcBef>
              <a:spcAft>
                <a:spcPts val="0"/>
              </a:spcAft>
              <a:buClr>
                <a:srgbClr val="000000"/>
              </a:buClr>
              <a:buSzPts val="1300"/>
              <a:buFont typeface="Arial"/>
              <a:buAutoNum type="arabicPeriod"/>
            </a:pPr>
            <a:r>
              <a:rPr lang="en-GB" sz="1300" b="1"/>
              <a:t>Q</a:t>
            </a:r>
            <a:r>
              <a:rPr lang="en-GB" sz="1300" b="1" i="0" u="none" strike="noStrike" cap="none">
                <a:solidFill>
                  <a:srgbClr val="000000"/>
                </a:solidFill>
                <a:latin typeface="Arial"/>
                <a:ea typeface="Arial"/>
                <a:cs typeface="Arial"/>
                <a:sym typeface="Arial"/>
              </a:rPr>
              <a:t>u</a:t>
            </a:r>
            <a:r>
              <a:rPr lang="en-GB" sz="1300" b="1"/>
              <a:t>e nous</a:t>
            </a:r>
            <a:r>
              <a:rPr lang="en-GB" sz="1300" b="1" i="0" u="none" strike="noStrike" cap="none">
                <a:solidFill>
                  <a:srgbClr val="000000"/>
                </a:solidFill>
                <a:latin typeface="Arial"/>
                <a:ea typeface="Arial"/>
                <a:cs typeface="Arial"/>
                <a:sym typeface="Arial"/>
              </a:rPr>
              <a:t> partage</a:t>
            </a:r>
            <a:r>
              <a:rPr lang="en-GB" sz="1300" b="1"/>
              <a:t>ons</a:t>
            </a:r>
            <a:r>
              <a:rPr lang="en-GB" sz="1300" b="1" i="0" u="none" strike="noStrike" cap="none">
                <a:solidFill>
                  <a:srgbClr val="000000"/>
                </a:solidFill>
                <a:latin typeface="Arial"/>
                <a:ea typeface="Arial"/>
                <a:cs typeface="Arial"/>
                <a:sym typeface="Arial"/>
              </a:rPr>
              <a:t> </a:t>
            </a:r>
            <a:r>
              <a:rPr lang="en-GB" sz="1300" b="1"/>
              <a:t>no</a:t>
            </a:r>
            <a:r>
              <a:rPr lang="en-GB" sz="1300" b="1" i="0" u="none" strike="noStrike" cap="none">
                <a:solidFill>
                  <a:srgbClr val="000000"/>
                </a:solidFill>
                <a:latin typeface="Arial"/>
                <a:ea typeface="Arial"/>
                <a:cs typeface="Arial"/>
                <a:sym typeface="Arial"/>
              </a:rPr>
              <a:t>s résultats</a:t>
            </a:r>
            <a:endParaRPr sz="1300" b="1" i="0" u="none" strike="noStrike" cap="none">
              <a:solidFill>
                <a:srgbClr val="000000"/>
              </a:solidFill>
              <a:latin typeface="Arial"/>
              <a:ea typeface="Arial"/>
              <a:cs typeface="Arial"/>
              <a:sym typeface="Arial"/>
            </a:endParaRPr>
          </a:p>
          <a:p>
            <a:pPr marL="1166813" marR="0" lvl="0" indent="-333375" algn="l" rtl="0">
              <a:lnSpc>
                <a:spcPct val="100000"/>
              </a:lnSpc>
              <a:spcBef>
                <a:spcPts val="0"/>
              </a:spcBef>
              <a:spcAft>
                <a:spcPts val="0"/>
              </a:spcAft>
              <a:buClr>
                <a:srgbClr val="000000"/>
              </a:buClr>
              <a:buSzPts val="1300"/>
              <a:buFont typeface="Arial"/>
              <a:buAutoNum type="arabicPeriod"/>
            </a:pPr>
            <a:r>
              <a:rPr lang="en-GB" sz="1300" b="1">
                <a:solidFill>
                  <a:schemeClr val="dk1"/>
                </a:solidFill>
              </a:rPr>
              <a:t>Que nous partageons nos</a:t>
            </a:r>
            <a:r>
              <a:rPr lang="en-GB" sz="1300" b="1" i="0" u="none" strike="noStrike" cap="none">
                <a:solidFill>
                  <a:srgbClr val="000000"/>
                </a:solidFill>
                <a:latin typeface="Arial"/>
                <a:ea typeface="Arial"/>
                <a:cs typeface="Arial"/>
                <a:sym typeface="Arial"/>
              </a:rPr>
              <a:t> compétences et connaissances.</a:t>
            </a:r>
            <a:endParaRPr/>
          </a:p>
          <a:p>
            <a:pPr marL="0" marR="0" lvl="0" indent="0" algn="l" rtl="0">
              <a:lnSpc>
                <a:spcPct val="100000"/>
              </a:lnSpc>
              <a:spcBef>
                <a:spcPts val="0"/>
              </a:spcBef>
              <a:spcAft>
                <a:spcPts val="0"/>
              </a:spcAft>
              <a:buClr>
                <a:srgbClr val="000000"/>
              </a:buClr>
              <a:buSzPts val="1300"/>
              <a:buFont typeface="Arial"/>
              <a:buNone/>
            </a:pPr>
            <a:endParaRPr sz="1300" b="1"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2"/>
          <p:cNvSpPr/>
          <p:nvPr/>
        </p:nvSpPr>
        <p:spPr>
          <a:xfrm>
            <a:off x="0" y="1743624"/>
            <a:ext cx="9144000" cy="572700"/>
          </a:xfrm>
          <a:prstGeom prst="rect">
            <a:avLst/>
          </a:pr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2"/>
          <p:cNvSpPr/>
          <p:nvPr/>
        </p:nvSpPr>
        <p:spPr>
          <a:xfrm>
            <a:off x="0" y="1059200"/>
            <a:ext cx="9144000" cy="712800"/>
          </a:xfrm>
          <a:prstGeom prst="rect">
            <a:avLst/>
          </a:pr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2"/>
          <p:cNvSpPr/>
          <p:nvPr/>
        </p:nvSpPr>
        <p:spPr>
          <a:xfrm>
            <a:off x="0" y="0"/>
            <a:ext cx="9144000" cy="10788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a:t>L’anthropologie et la collaboration</a:t>
            </a:r>
            <a:endParaRPr/>
          </a:p>
        </p:txBody>
      </p:sp>
      <p:sp>
        <p:nvSpPr>
          <p:cNvPr id="146" name="Google Shape;146;p22"/>
          <p:cNvSpPr txBox="1"/>
          <p:nvPr/>
        </p:nvSpPr>
        <p:spPr>
          <a:xfrm>
            <a:off x="2667785" y="2601050"/>
            <a:ext cx="6164389" cy="1953900"/>
          </a:xfrm>
          <a:prstGeom prst="rect">
            <a:avLst/>
          </a:prstGeom>
          <a:noFill/>
          <a:ln>
            <a:noFill/>
          </a:ln>
        </p:spPr>
        <p:txBody>
          <a:bodyPr spcFirstLastPara="1" wrap="square" lIns="91425" tIns="91425" rIns="91425" bIns="91425" anchor="t" anchorCtr="0">
            <a:noAutofit/>
          </a:bodyPr>
          <a:lstStyle/>
          <a:p>
            <a:pPr marL="0" lvl="0" indent="0" algn="l" rtl="0">
              <a:lnSpc>
                <a:spcPct val="95000"/>
              </a:lnSpc>
              <a:spcBef>
                <a:spcPts val="0"/>
              </a:spcBef>
              <a:spcAft>
                <a:spcPts val="0"/>
              </a:spcAft>
              <a:buNone/>
            </a:pPr>
            <a:r>
              <a:rPr lang="fr" sz="2036" dirty="0"/>
              <a:t>Une méthode pour comprendre l'autre, guidée par :</a:t>
            </a:r>
            <a:endParaRPr sz="2036" dirty="0"/>
          </a:p>
          <a:p>
            <a:pPr marL="457200" lvl="0" indent="-310832" algn="l" rtl="0">
              <a:lnSpc>
                <a:spcPct val="95000"/>
              </a:lnSpc>
              <a:spcBef>
                <a:spcPts val="1200"/>
              </a:spcBef>
              <a:spcAft>
                <a:spcPts val="0"/>
              </a:spcAft>
              <a:buClr>
                <a:srgbClr val="000000"/>
              </a:buClr>
              <a:buSzPts val="1295"/>
              <a:buAutoNum type="arabicPeriod"/>
            </a:pPr>
            <a:r>
              <a:rPr lang="fr" sz="1736" dirty="0"/>
              <a:t>les autres ne pensent pas nécessairement comme vous</a:t>
            </a:r>
            <a:endParaRPr sz="1736" dirty="0"/>
          </a:p>
          <a:p>
            <a:pPr marL="457200" lvl="0" indent="-310832" algn="l" rtl="0">
              <a:lnSpc>
                <a:spcPct val="95000"/>
              </a:lnSpc>
              <a:spcBef>
                <a:spcPts val="0"/>
              </a:spcBef>
              <a:spcAft>
                <a:spcPts val="0"/>
              </a:spcAft>
              <a:buClr>
                <a:srgbClr val="000000"/>
              </a:buClr>
              <a:buSzPts val="1295"/>
              <a:buAutoNum type="arabicPeriod"/>
            </a:pPr>
            <a:r>
              <a:rPr lang="fr" sz="1736" dirty="0"/>
              <a:t>il y a toujours une raison logique derrière ce que les gens font ou pensent</a:t>
            </a:r>
            <a:endParaRPr sz="1736" dirty="0"/>
          </a:p>
          <a:p>
            <a:pPr marL="457200" lvl="0" indent="-310832" algn="l" rtl="0">
              <a:lnSpc>
                <a:spcPct val="95000"/>
              </a:lnSpc>
              <a:spcBef>
                <a:spcPts val="0"/>
              </a:spcBef>
              <a:spcAft>
                <a:spcPts val="0"/>
              </a:spcAft>
              <a:buClr>
                <a:srgbClr val="000000"/>
              </a:buClr>
              <a:buSzPts val="1295"/>
              <a:buAutoNum type="arabicPeriod"/>
            </a:pPr>
            <a:r>
              <a:rPr lang="fr" sz="1736" dirty="0"/>
              <a:t>ne pas juger : la différence n'est pas synonyme de mieux ou de pire</a:t>
            </a:r>
            <a:endParaRPr sz="1736" dirty="0"/>
          </a:p>
        </p:txBody>
      </p:sp>
      <p:sp>
        <p:nvSpPr>
          <p:cNvPr id="147" name="Google Shape;147;p22"/>
          <p:cNvSpPr txBox="1"/>
          <p:nvPr/>
        </p:nvSpPr>
        <p:spPr>
          <a:xfrm>
            <a:off x="132550" y="2828750"/>
            <a:ext cx="2336400" cy="1406700"/>
          </a:xfrm>
          <a:prstGeom prst="rect">
            <a:avLst/>
          </a:prstGeom>
          <a:solidFill>
            <a:srgbClr val="6AA84F"/>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800"/>
          </a:p>
          <a:p>
            <a:pPr marL="0" lvl="0" indent="0" algn="ctr" rtl="0">
              <a:lnSpc>
                <a:spcPct val="115000"/>
              </a:lnSpc>
              <a:spcBef>
                <a:spcPts val="1200"/>
              </a:spcBef>
              <a:spcAft>
                <a:spcPts val="0"/>
              </a:spcAft>
              <a:buNone/>
            </a:pPr>
            <a:r>
              <a:rPr lang="fr" sz="1800"/>
              <a:t>Relativisme culturel</a:t>
            </a:r>
            <a:endParaRPr sz="1800">
              <a:solidFill>
                <a:srgbClr val="000000"/>
              </a:solidFill>
            </a:endParaRPr>
          </a:p>
          <a:p>
            <a:pPr marL="0" lvl="0" indent="0" algn="l" rtl="0">
              <a:lnSpc>
                <a:spcPct val="115000"/>
              </a:lnSpc>
              <a:spcBef>
                <a:spcPts val="1200"/>
              </a:spcBef>
              <a:spcAft>
                <a:spcPts val="1200"/>
              </a:spcAft>
              <a:buNone/>
            </a:pPr>
            <a:r>
              <a:rPr lang="fr" sz="1800">
                <a:solidFill>
                  <a:srgbClr val="000000"/>
                </a:solidFill>
              </a:rPr>
              <a:t> </a:t>
            </a:r>
            <a:endParaRPr/>
          </a:p>
        </p:txBody>
      </p:sp>
      <p:sp>
        <p:nvSpPr>
          <p:cNvPr id="148" name="Google Shape;148;p22"/>
          <p:cNvSpPr txBox="1">
            <a:spLocks noGrp="1"/>
          </p:cNvSpPr>
          <p:nvPr>
            <p:ph type="title"/>
          </p:nvPr>
        </p:nvSpPr>
        <p:spPr>
          <a:xfrm>
            <a:off x="1862825" y="1736275"/>
            <a:ext cx="71367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a:t>Ou: les collaborations doivent-elles être égales ?</a:t>
            </a:r>
            <a:endParaRPr/>
          </a:p>
        </p:txBody>
      </p:sp>
      <p:sp>
        <p:nvSpPr>
          <p:cNvPr id="149" name="Google Shape;149;p22"/>
          <p:cNvSpPr txBox="1">
            <a:spLocks noGrp="1"/>
          </p:cNvSpPr>
          <p:nvPr>
            <p:ph type="title"/>
          </p:nvPr>
        </p:nvSpPr>
        <p:spPr>
          <a:xfrm>
            <a:off x="933600" y="1124875"/>
            <a:ext cx="759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a:t>Ou: L’égalité existe-t-elle dans les collaborations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6" name="Google Shape;156;p23"/>
          <p:cNvPicPr preferRelativeResize="0"/>
          <p:nvPr/>
        </p:nvPicPr>
        <p:blipFill rotWithShape="1">
          <a:blip r:embed="rId3">
            <a:alphaModFix/>
          </a:blip>
          <a:srcRect b="20868"/>
          <a:stretch/>
        </p:blipFill>
        <p:spPr>
          <a:xfrm>
            <a:off x="-12303" y="742392"/>
            <a:ext cx="6033903" cy="4412125"/>
          </a:xfrm>
          <a:prstGeom prst="rect">
            <a:avLst/>
          </a:prstGeom>
          <a:noFill/>
          <a:ln>
            <a:noFill/>
          </a:ln>
        </p:spPr>
      </p:pic>
      <p:sp>
        <p:nvSpPr>
          <p:cNvPr id="157" name="Google Shape;157;p23"/>
          <p:cNvSpPr/>
          <p:nvPr/>
        </p:nvSpPr>
        <p:spPr>
          <a:xfrm>
            <a:off x="0" y="0"/>
            <a:ext cx="9156303" cy="10788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3"/>
          <p:cNvSpPr txBox="1">
            <a:spLocks noGrp="1"/>
          </p:cNvSpPr>
          <p:nvPr>
            <p:ph type="title"/>
          </p:nvPr>
        </p:nvSpPr>
        <p:spPr>
          <a:xfrm>
            <a:off x="311700" y="4464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dirty="0"/>
              <a:t>Une méthodologie - la résolution des problèmes</a:t>
            </a:r>
            <a:endParaRPr dirty="0"/>
          </a:p>
        </p:txBody>
      </p:sp>
      <p:sp>
        <p:nvSpPr>
          <p:cNvPr id="159" name="Google Shape;159;p23"/>
          <p:cNvSpPr txBox="1"/>
          <p:nvPr/>
        </p:nvSpPr>
        <p:spPr>
          <a:xfrm>
            <a:off x="6333300" y="1931524"/>
            <a:ext cx="2656463" cy="2542717"/>
          </a:xfrm>
          <a:prstGeom prst="rect">
            <a:avLst/>
          </a:prstGeom>
          <a:solidFill>
            <a:schemeClr val="lt1"/>
          </a:solidFill>
          <a:ln>
            <a:noFill/>
          </a:ln>
        </p:spPr>
        <p:txBody>
          <a:bodyPr spcFirstLastPara="1" wrap="square" lIns="91425" tIns="91425" rIns="91425" bIns="91425" anchor="t" anchorCtr="0">
            <a:spAutoFit/>
          </a:bodyPr>
          <a:lstStyle/>
          <a:p>
            <a:pPr>
              <a:lnSpc>
                <a:spcPct val="115000"/>
              </a:lnSpc>
              <a:spcBef>
                <a:spcPts val="1000"/>
              </a:spcBef>
              <a:buClr>
                <a:schemeClr val="dk1"/>
              </a:buClr>
              <a:buSzPts val="1800"/>
            </a:pPr>
            <a:r>
              <a:rPr lang="en-GB" sz="1800" b="1" dirty="0"/>
              <a:t>1. </a:t>
            </a:r>
            <a:r>
              <a:rPr lang="en-GB" sz="1800" b="1" dirty="0">
                <a:solidFill>
                  <a:schemeClr val="dk1"/>
                </a:solidFill>
              </a:rPr>
              <a:t>Les choses ne </a:t>
            </a:r>
            <a:r>
              <a:rPr lang="en-GB" sz="1800" b="1" dirty="0" err="1">
                <a:solidFill>
                  <a:schemeClr val="dk1"/>
                </a:solidFill>
              </a:rPr>
              <a:t>sont</a:t>
            </a:r>
            <a:r>
              <a:rPr lang="en-GB" sz="1800" b="1" dirty="0">
                <a:solidFill>
                  <a:schemeClr val="dk1"/>
                </a:solidFill>
              </a:rPr>
              <a:t> pas </a:t>
            </a:r>
            <a:r>
              <a:rPr lang="en-GB" sz="1800" b="1" dirty="0" err="1">
                <a:solidFill>
                  <a:schemeClr val="dk1"/>
                </a:solidFill>
              </a:rPr>
              <a:t>ce</a:t>
            </a:r>
            <a:r>
              <a:rPr lang="en-GB" sz="1800" b="1" dirty="0">
                <a:solidFill>
                  <a:schemeClr val="dk1"/>
                </a:solidFill>
              </a:rPr>
              <a:t> </a:t>
            </a:r>
            <a:r>
              <a:rPr lang="en-GB" sz="1800" b="1" dirty="0" err="1">
                <a:solidFill>
                  <a:schemeClr val="dk1"/>
                </a:solidFill>
              </a:rPr>
              <a:t>qu'elles</a:t>
            </a:r>
            <a:r>
              <a:rPr lang="en-GB" sz="1800" b="1" dirty="0">
                <a:solidFill>
                  <a:schemeClr val="dk1"/>
                </a:solidFill>
              </a:rPr>
              <a:t> </a:t>
            </a:r>
            <a:r>
              <a:rPr lang="en-GB" sz="1800" b="1" dirty="0" err="1">
                <a:solidFill>
                  <a:schemeClr val="dk1"/>
                </a:solidFill>
              </a:rPr>
              <a:t>semblent</a:t>
            </a:r>
            <a:r>
              <a:rPr lang="en-GB" sz="1800" b="1" dirty="0">
                <a:solidFill>
                  <a:schemeClr val="dk1"/>
                </a:solidFill>
              </a:rPr>
              <a:t> : </a:t>
            </a:r>
          </a:p>
          <a:p>
            <a:pPr marL="179999" lvl="0" indent="-204299" algn="l" rtl="0">
              <a:lnSpc>
                <a:spcPct val="115000"/>
              </a:lnSpc>
              <a:spcBef>
                <a:spcPts val="0"/>
              </a:spcBef>
              <a:spcAft>
                <a:spcPts val="0"/>
              </a:spcAft>
              <a:buClr>
                <a:schemeClr val="dk1"/>
              </a:buClr>
              <a:buSzPts val="1800"/>
              <a:buChar char="●"/>
            </a:pPr>
            <a:r>
              <a:rPr lang="en-GB" sz="1800" dirty="0" err="1">
                <a:solidFill>
                  <a:schemeClr val="dk1"/>
                </a:solidFill>
              </a:rPr>
              <a:t>Remettre</a:t>
            </a:r>
            <a:r>
              <a:rPr lang="en-GB" sz="1800" dirty="0">
                <a:solidFill>
                  <a:schemeClr val="dk1"/>
                </a:solidFill>
              </a:rPr>
              <a:t> tout </a:t>
            </a:r>
            <a:r>
              <a:rPr lang="en-GB" sz="1800" dirty="0" err="1">
                <a:solidFill>
                  <a:schemeClr val="dk1"/>
                </a:solidFill>
              </a:rPr>
              <a:t>en</a:t>
            </a:r>
            <a:r>
              <a:rPr lang="en-GB" sz="1800" dirty="0">
                <a:solidFill>
                  <a:schemeClr val="dk1"/>
                </a:solidFill>
              </a:rPr>
              <a:t> question</a:t>
            </a:r>
          </a:p>
          <a:p>
            <a:pPr marL="179999" lvl="0" indent="-204299" algn="l" rtl="0">
              <a:lnSpc>
                <a:spcPct val="115000"/>
              </a:lnSpc>
              <a:spcBef>
                <a:spcPts val="0"/>
              </a:spcBef>
              <a:spcAft>
                <a:spcPts val="0"/>
              </a:spcAft>
              <a:buClr>
                <a:schemeClr val="dk1"/>
              </a:buClr>
              <a:buSzPts val="1800"/>
              <a:buChar char="●"/>
            </a:pPr>
            <a:r>
              <a:rPr lang="en-GB" sz="1800" dirty="0">
                <a:solidFill>
                  <a:schemeClr val="dk1"/>
                </a:solidFill>
              </a:rPr>
              <a:t>Ne </a:t>
            </a:r>
            <a:r>
              <a:rPr lang="en-GB" sz="1800" dirty="0" err="1">
                <a:solidFill>
                  <a:schemeClr val="dk1"/>
                </a:solidFill>
              </a:rPr>
              <a:t>rien</a:t>
            </a:r>
            <a:r>
              <a:rPr lang="en-GB" sz="1800" dirty="0">
                <a:solidFill>
                  <a:schemeClr val="dk1"/>
                </a:solidFill>
              </a:rPr>
              <a:t> </a:t>
            </a:r>
            <a:r>
              <a:rPr lang="en-GB" sz="1800" dirty="0" err="1">
                <a:solidFill>
                  <a:schemeClr val="dk1"/>
                </a:solidFill>
              </a:rPr>
              <a:t>considérer</a:t>
            </a:r>
            <a:r>
              <a:rPr lang="en-GB" sz="1800" dirty="0">
                <a:solidFill>
                  <a:schemeClr val="dk1"/>
                </a:solidFill>
              </a:rPr>
              <a:t> </a:t>
            </a:r>
            <a:r>
              <a:rPr lang="en-GB" sz="1800" dirty="0" err="1">
                <a:solidFill>
                  <a:schemeClr val="dk1"/>
                </a:solidFill>
              </a:rPr>
              <a:t>comme</a:t>
            </a:r>
            <a:r>
              <a:rPr lang="en-GB" sz="1800" dirty="0">
                <a:solidFill>
                  <a:schemeClr val="dk1"/>
                </a:solidFill>
              </a:rPr>
              <a:t> </a:t>
            </a:r>
            <a:r>
              <a:rPr lang="en-GB" sz="1800" dirty="0" err="1">
                <a:solidFill>
                  <a:schemeClr val="dk1"/>
                </a:solidFill>
              </a:rPr>
              <a:t>évident</a:t>
            </a:r>
            <a:endParaRPr lang="en-GB" sz="1800" dirty="0">
              <a:solidFill>
                <a:schemeClr val="dk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301</TotalTime>
  <Words>1616</Words>
  <Application>Microsoft Macintosh PowerPoint</Application>
  <PresentationFormat>On-screen Show (16:9)</PresentationFormat>
  <Paragraphs>169</Paragraphs>
  <Slides>15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Open Sans</vt:lpstr>
      <vt:lpstr>Calibri</vt:lpstr>
      <vt:lpstr>Courier New</vt:lpstr>
      <vt:lpstr>Merriweather</vt:lpstr>
      <vt:lpstr>Calibri Light</vt:lpstr>
      <vt:lpstr>Arial</vt:lpstr>
      <vt:lpstr>Simple Light</vt:lpstr>
      <vt:lpstr>Collaborations et recherche</vt:lpstr>
      <vt:lpstr>Pourquoi collaborer</vt:lpstr>
      <vt:lpstr>Principes du CRFS (CCRP)</vt:lpstr>
      <vt:lpstr>Principes des FRN</vt:lpstr>
      <vt:lpstr>Un exemple de l'AMSP : </vt:lpstr>
      <vt:lpstr>Les expériences de l'AMSP</vt:lpstr>
      <vt:lpstr>Les expériences de l'AMSP</vt:lpstr>
      <vt:lpstr>L’anthropologie et la collaboration</vt:lpstr>
      <vt:lpstr>Une méthodologie - la résolution des problèmes</vt:lpstr>
      <vt:lpstr>Une méthodologie - la résolution des problèmes</vt:lpstr>
      <vt:lpstr>Une méthodologie - la résolution des problèmes</vt:lpstr>
      <vt:lpstr>In/égalités de collaborations (1)</vt:lpstr>
      <vt:lpstr>In/égalités de collaborations (2)</vt:lpstr>
      <vt:lpstr>Construire (et maintenir) des ponts</vt:lpstr>
      <vt:lpstr>Vos expériences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Collaborations et recherche</dc:title>
  <cp:lastModifiedBy>Emily Nevitt</cp:lastModifiedBy>
  <cp:revision>9</cp:revision>
  <dcterms:modified xsi:type="dcterms:W3CDTF">2023-06-26T16:57:48Z</dcterms:modified>
</cp:coreProperties>
</file>