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Google%20Drive\PhD%20yr%202\PhD%20Analysis\Results\5%20FCI%20networks\Alter%20results\alter%20behaviour\alter%20behaviour%20results%20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Frank\Academics%20PhD%2019\Google%20Drive%20-%20Copy%20(2)\PhD%20yr%202\PhD%20Analysis\Results\5%20FCI%20networks\Alter%20results\alter%20sharing\alter%20sharing%20and%20relationshi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Knowledge!$B$27</c:f>
              <c:strCache>
                <c:ptCount val="1"/>
                <c:pt idx="0">
                  <c:v>FRN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Knowledge!$B$28:$B$42</c:f>
              <c:numCache>
                <c:formatCode>General</c:formatCode>
                <c:ptCount val="15"/>
                <c:pt idx="0">
                  <c:v>78</c:v>
                </c:pt>
                <c:pt idx="1">
                  <c:v>70</c:v>
                </c:pt>
                <c:pt idx="2">
                  <c:v>66</c:v>
                </c:pt>
                <c:pt idx="3">
                  <c:v>30</c:v>
                </c:pt>
                <c:pt idx="4">
                  <c:v>19</c:v>
                </c:pt>
                <c:pt idx="5">
                  <c:v>5</c:v>
                </c:pt>
                <c:pt idx="6">
                  <c:v>11</c:v>
                </c:pt>
                <c:pt idx="7">
                  <c:v>12</c:v>
                </c:pt>
                <c:pt idx="8">
                  <c:v>8</c:v>
                </c:pt>
                <c:pt idx="9">
                  <c:v>2</c:v>
                </c:pt>
                <c:pt idx="10">
                  <c:v>11</c:v>
                </c:pt>
                <c:pt idx="11">
                  <c:v>11</c:v>
                </c:pt>
                <c:pt idx="12">
                  <c:v>2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3-4430-BC33-2172185B3488}"/>
            </c:ext>
          </c:extLst>
        </c:ser>
        <c:ser>
          <c:idx val="1"/>
          <c:order val="1"/>
          <c:tx>
            <c:strRef>
              <c:f>Knowledge!$C$27</c:f>
              <c:strCache>
                <c:ptCount val="1"/>
                <c:pt idx="0">
                  <c:v>FRT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Knowledge!$C$28:$C$42</c:f>
              <c:numCache>
                <c:formatCode>General</c:formatCode>
                <c:ptCount val="15"/>
                <c:pt idx="0">
                  <c:v>96</c:v>
                </c:pt>
                <c:pt idx="1">
                  <c:v>82</c:v>
                </c:pt>
                <c:pt idx="2">
                  <c:v>50</c:v>
                </c:pt>
                <c:pt idx="3">
                  <c:v>72</c:v>
                </c:pt>
                <c:pt idx="4">
                  <c:v>2</c:v>
                </c:pt>
                <c:pt idx="5">
                  <c:v>7</c:v>
                </c:pt>
                <c:pt idx="6">
                  <c:v>33</c:v>
                </c:pt>
                <c:pt idx="7">
                  <c:v>7</c:v>
                </c:pt>
                <c:pt idx="8">
                  <c:v>20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3-4430-BC33-2172185B3488}"/>
            </c:ext>
          </c:extLst>
        </c:ser>
        <c:ser>
          <c:idx val="2"/>
          <c:order val="2"/>
          <c:tx>
            <c:strRef>
              <c:f>Knowledge!$D$27</c:f>
              <c:strCache>
                <c:ptCount val="1"/>
                <c:pt idx="0">
                  <c:v>FFS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Knowledge!$D$28:$D$42</c:f>
              <c:numCache>
                <c:formatCode>General</c:formatCode>
                <c:ptCount val="15"/>
                <c:pt idx="0">
                  <c:v>77</c:v>
                </c:pt>
                <c:pt idx="1">
                  <c:v>58</c:v>
                </c:pt>
                <c:pt idx="2">
                  <c:v>42</c:v>
                </c:pt>
                <c:pt idx="3">
                  <c:v>29</c:v>
                </c:pt>
                <c:pt idx="4">
                  <c:v>87</c:v>
                </c:pt>
                <c:pt idx="5">
                  <c:v>1</c:v>
                </c:pt>
                <c:pt idx="6">
                  <c:v>1</c:v>
                </c:pt>
                <c:pt idx="7">
                  <c:v>29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12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3-4430-BC33-2172185B3488}"/>
            </c:ext>
          </c:extLst>
        </c:ser>
        <c:ser>
          <c:idx val="3"/>
          <c:order val="3"/>
          <c:tx>
            <c:strRef>
              <c:f>Knowledge!$E$27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Knowledge!$E$28:$E$42</c:f>
              <c:numCache>
                <c:formatCode>General</c:formatCode>
                <c:ptCount val="15"/>
                <c:pt idx="0">
                  <c:v>95</c:v>
                </c:pt>
                <c:pt idx="1">
                  <c:v>79</c:v>
                </c:pt>
                <c:pt idx="2">
                  <c:v>96</c:v>
                </c:pt>
                <c:pt idx="3">
                  <c:v>48</c:v>
                </c:pt>
                <c:pt idx="4">
                  <c:v>50</c:v>
                </c:pt>
                <c:pt idx="5">
                  <c:v>44</c:v>
                </c:pt>
                <c:pt idx="6">
                  <c:v>8</c:v>
                </c:pt>
                <c:pt idx="7">
                  <c:v>6</c:v>
                </c:pt>
                <c:pt idx="8">
                  <c:v>27</c:v>
                </c:pt>
                <c:pt idx="9">
                  <c:v>21</c:v>
                </c:pt>
                <c:pt idx="10">
                  <c:v>18</c:v>
                </c:pt>
                <c:pt idx="11">
                  <c:v>4</c:v>
                </c:pt>
                <c:pt idx="12">
                  <c:v>10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3-4430-BC33-2172185B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57607392"/>
        <c:axId val="-1657606848"/>
      </c:barChart>
      <c:catAx>
        <c:axId val="-16576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848"/>
        <c:crosses val="autoZero"/>
        <c:auto val="1"/>
        <c:lblAlgn val="ctr"/>
        <c:lblOffset val="100"/>
        <c:noMultiLvlLbl val="0"/>
      </c:catAx>
      <c:valAx>
        <c:axId val="-1657606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% of alters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446896447836"/>
          <c:y val="2.4080267558528427E-2"/>
          <c:w val="0.85901358026064989"/>
          <c:h val="0.74910594369683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Sheet1!$B$107</c:f>
              <c:strCache>
                <c:ptCount val="1"/>
                <c:pt idx="0">
                  <c:v>Lead Farmer (n=84)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Sheet1!$B$108:$B$123</c:f>
              <c:numCache>
                <c:formatCode>General</c:formatCode>
                <c:ptCount val="16"/>
                <c:pt idx="0">
                  <c:v>69</c:v>
                </c:pt>
                <c:pt idx="1">
                  <c:v>64</c:v>
                </c:pt>
                <c:pt idx="2">
                  <c:v>1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21</c:v>
                </c:pt>
                <c:pt idx="7">
                  <c:v>41</c:v>
                </c:pt>
                <c:pt idx="8">
                  <c:v>20</c:v>
                </c:pt>
                <c:pt idx="9">
                  <c:v>7</c:v>
                </c:pt>
                <c:pt idx="10">
                  <c:v>10</c:v>
                </c:pt>
                <c:pt idx="11">
                  <c:v>1</c:v>
                </c:pt>
                <c:pt idx="12">
                  <c:v>13</c:v>
                </c:pt>
                <c:pt idx="13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8-4254-86B9-228B9B6CA960}"/>
            </c:ext>
          </c:extLst>
        </c:ser>
        <c:ser>
          <c:idx val="1"/>
          <c:order val="1"/>
          <c:tx>
            <c:strRef>
              <c:f>Sheet1!$C$107</c:f>
              <c:strCache>
                <c:ptCount val="1"/>
                <c:pt idx="0">
                  <c:v>FFS (n=76)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Sheet1!$C$108:$C$123</c:f>
              <c:numCache>
                <c:formatCode>General</c:formatCode>
                <c:ptCount val="16"/>
                <c:pt idx="0">
                  <c:v>68</c:v>
                </c:pt>
                <c:pt idx="1">
                  <c:v>20</c:v>
                </c:pt>
                <c:pt idx="3">
                  <c:v>1</c:v>
                </c:pt>
                <c:pt idx="4">
                  <c:v>8</c:v>
                </c:pt>
                <c:pt idx="6">
                  <c:v>28</c:v>
                </c:pt>
                <c:pt idx="7">
                  <c:v>1</c:v>
                </c:pt>
                <c:pt idx="8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8-4254-86B9-228B9B6CA960}"/>
            </c:ext>
          </c:extLst>
        </c:ser>
        <c:ser>
          <c:idx val="2"/>
          <c:order val="2"/>
          <c:tx>
            <c:strRef>
              <c:f>Sheet1!$D$107</c:f>
              <c:strCache>
                <c:ptCount val="1"/>
                <c:pt idx="0">
                  <c:v>FRT (n=53)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Sheet1!$D$108:$D$123</c:f>
              <c:numCache>
                <c:formatCode>General</c:formatCode>
                <c:ptCount val="16"/>
                <c:pt idx="0">
                  <c:v>13</c:v>
                </c:pt>
                <c:pt idx="1">
                  <c:v>43</c:v>
                </c:pt>
                <c:pt idx="4">
                  <c:v>6</c:v>
                </c:pt>
                <c:pt idx="5">
                  <c:v>21</c:v>
                </c:pt>
                <c:pt idx="6">
                  <c:v>64</c:v>
                </c:pt>
                <c:pt idx="8">
                  <c:v>21</c:v>
                </c:pt>
                <c:pt idx="10">
                  <c:v>30</c:v>
                </c:pt>
                <c:pt idx="11">
                  <c:v>11</c:v>
                </c:pt>
                <c:pt idx="13">
                  <c:v>2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8-4254-86B9-228B9B6CA960}"/>
            </c:ext>
          </c:extLst>
        </c:ser>
        <c:ser>
          <c:idx val="3"/>
          <c:order val="3"/>
          <c:tx>
            <c:strRef>
              <c:f>Sheet1!$E$107</c:f>
              <c:strCache>
                <c:ptCount val="1"/>
                <c:pt idx="0">
                  <c:v>FRN (n=66)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Sheet1!$E$108:$E$123</c:f>
              <c:numCache>
                <c:formatCode>General</c:formatCode>
                <c:ptCount val="16"/>
                <c:pt idx="0">
                  <c:v>61</c:v>
                </c:pt>
                <c:pt idx="1">
                  <c:v>47</c:v>
                </c:pt>
                <c:pt idx="4">
                  <c:v>3</c:v>
                </c:pt>
                <c:pt idx="5">
                  <c:v>2</c:v>
                </c:pt>
                <c:pt idx="6">
                  <c:v>11</c:v>
                </c:pt>
                <c:pt idx="7">
                  <c:v>20</c:v>
                </c:pt>
                <c:pt idx="12">
                  <c:v>2</c:v>
                </c:pt>
                <c:pt idx="13">
                  <c:v>3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8-4254-86B9-228B9B6CA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57603040"/>
        <c:axId val="-1657606304"/>
      </c:barChart>
      <c:catAx>
        <c:axId val="-165760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304"/>
        <c:crosses val="autoZero"/>
        <c:auto val="1"/>
        <c:lblAlgn val="ctr"/>
        <c:lblOffset val="100"/>
        <c:noMultiLvlLbl val="0"/>
      </c:catAx>
      <c:valAx>
        <c:axId val="-1657606304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 of alter farmers interacting with ego farmers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05787123615718"/>
          <c:y val="0.10334622429214409"/>
          <c:w val="0.19350018444231235"/>
          <c:h val="0.18365491820041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0.11333</cdr:x>
      <cdr:y>0.42137</cdr:y>
    </cdr:from>
    <cdr:to>
      <cdr:x>0.75166</cdr:x>
      <cdr:y>0.5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62B6E0A-435B-593F-BABD-EB731258FDC1}"/>
            </a:ext>
          </a:extLst>
        </cdr:cNvPr>
        <cdr:cNvSpPr/>
      </cdr:nvSpPr>
      <cdr:spPr>
        <a:xfrm xmlns:a="http://schemas.openxmlformats.org/drawingml/2006/main">
          <a:off x="1324169" y="2000086"/>
          <a:ext cx="7458075" cy="373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MW"/>
        </a:p>
      </cdr:txBody>
    </cdr:sp>
  </cdr:relSizeAnchor>
  <cdr:relSizeAnchor xmlns:cdr="http://schemas.openxmlformats.org/drawingml/2006/chartDrawing">
    <cdr:from>
      <cdr:x>0.12008</cdr:x>
      <cdr:y>0.67124</cdr:y>
    </cdr:from>
    <cdr:to>
      <cdr:x>0.7584</cdr:x>
      <cdr:y>0.84135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04DCC58-16E6-7822-CDE0-976672681FB7}"/>
            </a:ext>
          </a:extLst>
        </cdr:cNvPr>
        <cdr:cNvSpPr/>
      </cdr:nvSpPr>
      <cdr:spPr>
        <a:xfrm xmlns:a="http://schemas.openxmlformats.org/drawingml/2006/main">
          <a:off x="1402961" y="3186112"/>
          <a:ext cx="7458075" cy="807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MW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BFA9-345D-89CF-0073-BCE2C2567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054D9-2BD7-E920-A04D-55A0D092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59BA-36BC-483A-90F5-9ADB68BE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D405-57AA-2162-1944-D6592214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7D2E-8695-6886-F547-3562B3AE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8927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32A4-EABE-5676-E7C4-3FA8C833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1D7E0-36AE-FFA2-E9F3-28A23B589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7A0A-1193-18C9-076F-A407E938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2E1C-7846-3202-D707-E54E8E8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4F19-6176-4758-E5F1-2FA28DC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60370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43454-0953-BEC3-03F5-1A6745B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0581C-930F-9BC5-545C-225BFFB5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FFC2-8120-4BF4-B7F2-3B61FE78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BD68-9DCA-B68A-4600-E9D0F808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6B9A-FB8A-D3AC-1C41-BC5ADBCC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63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3BB-8A51-BD98-3048-DD3562AD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21A-7E9F-3FCD-DC8C-C3504DE3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F53F-0F8D-7417-73D4-D0C37782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9C69-4E18-5DBC-36CF-E22B0782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C431-E120-43A7-3C7A-298E03E3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264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29C8-F4E8-A4F7-8023-B1AD919F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8BF7-8C79-B7D2-7F45-EE848FF6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C452-D2D1-E076-051D-E7330F05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6EAF-9F3E-4101-9F9C-0DAABFA4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B3F4-5128-B43F-7251-1B6D9C6C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009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DC6-8297-6265-D232-3B7E9835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EF91-7CF9-AF7E-3214-D79844B7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ABF97-92C0-BF16-1DDA-CF3C5ED4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5BFB-4882-0742-3553-F0C52B77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BF553-B7AB-F3EB-9B4B-C497E7D3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5AAB-C2DC-26FE-7621-FD84F072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58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DACA-3CC2-B832-555B-CF9981A2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9B18-9A12-1451-8887-5A7F98A9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DE2DD-90CF-559E-A463-D4461E12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269C4-E978-97D9-2FC2-9836CFBB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273DD-FB7B-FCE6-6B8B-379B5468F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BC222-38E0-52DC-33F4-5E652EC0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CE85C-137F-B22C-2DDB-896342B9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CA6C6-DCCC-84C1-E5C6-ECF62B7B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2642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DE47-BF4E-7490-B973-0D34AB05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4B0BC-036F-4162-AAF3-42C69E7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8A951-4D19-D33A-19D8-E6DA586C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8D28F-028C-9E75-EEAF-90AE5B19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6967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4C54E-93AD-4F10-B6C8-278D0C1D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A11E3-4729-3763-CA85-2AF0E75C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0243-56C3-CB8A-50CB-C8D3D1AB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42113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84E9-6186-1E2B-74CE-7C5BCF47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8283-B136-663A-36BE-006131D3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8E355-2DF3-003E-6FF0-F335E85B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10DA-8A98-F051-477F-ACECE090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5A901-8443-2FA7-F753-A2630896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4D1ED-B8A7-777A-DAA8-9C3506BC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128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0268-6502-7E73-CC7F-8DC6DF4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A4EBD-73B0-D6AD-D3C9-DFC85925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53D83-C680-BB6E-1537-F49A3330D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8DD8-9BA1-7D6C-64D6-925B042B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5E86E-8B88-9852-CAB8-CDD9A21D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F04D-0825-B240-3F09-EF18537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916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08A6F-5A50-2271-EA31-0C15B0E5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CCD2-FEC4-EA2E-45A7-1A153667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4C16-F5E8-111D-FA7E-C587C5B3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B720-193B-4E01-B52E-CA382FC99DE8}" type="datetimeFigureOut">
              <a:rPr lang="en-MW" smtClean="0"/>
              <a:t>4/20/23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AF10-5BB0-02B2-C5BA-DCCE5246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0795-2B4B-32E0-E457-43A44C511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595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alytictech.com/e-net/e-net_version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A7A-0840-9F2F-A175-F79CF76C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61" y="91174"/>
            <a:ext cx="10783077" cy="16557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  <a:ea typeface="Calibri" panose="020F0502020204030204" pitchFamily="34" charset="0"/>
              </a:rPr>
              <a:t>ENFOQUES CENTRADOS EN EL AGRICULTOR Y FLUJOS DE INFORMACIÓN EN LAS COMUNIDADES AGRARIAS</a:t>
            </a:r>
            <a:endParaRPr lang="en-MW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F7098-6D47-26F4-2216-7F2B31C9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040" y="2034789"/>
            <a:ext cx="9672735" cy="1655762"/>
          </a:xfrm>
        </p:spPr>
        <p:txBody>
          <a:bodyPr>
            <a:noAutofit/>
          </a:bodyPr>
          <a:lstStyle/>
          <a:p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análisis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de las redes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sociales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enfoques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gestión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suelo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Malawi.
Por </a:t>
            </a:r>
            <a:endParaRPr lang="en-US" sz="3200" dirty="0"/>
          </a:p>
          <a:p>
            <a:r>
              <a:rPr lang="en-US" sz="3200" dirty="0"/>
              <a:t>Frank Tchuwa (Abril 2023)</a:t>
            </a:r>
          </a:p>
          <a:p>
            <a:r>
              <a:rPr lang="en-US" sz="3200" dirty="0"/>
              <a:t>Lilongwe University of Agriculture and Natural Resources</a:t>
            </a:r>
            <a:endParaRPr lang="en-MW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6B70E-CD08-4CF2-1E63-16ED7A8D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992" y="4786001"/>
            <a:ext cx="217646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4"/>
    </mc:Choice>
    <mc:Fallback xmlns="">
      <p:transition spd="slow" advTm="222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81D8-16AA-28B0-F3A8-55B9CD0F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169916"/>
            <a:ext cx="10515600" cy="1325563"/>
          </a:xfrm>
        </p:spPr>
        <p:txBody>
          <a:bodyPr/>
          <a:lstStyle/>
          <a:p>
            <a:r>
              <a:rPr lang="en-US" dirty="0" err="1"/>
              <a:t>Procesamiento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0B27-EB67-9F05-71C6-71E524FE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403013"/>
            <a:ext cx="10738906" cy="4569435"/>
          </a:xfrm>
        </p:spPr>
        <p:txBody>
          <a:bodyPr>
            <a:noAutofit/>
          </a:bodyPr>
          <a:lstStyle/>
          <a:p>
            <a:r>
              <a:rPr lang="en-US" sz="1800" dirty="0"/>
              <a:t>Software </a:t>
            </a:r>
            <a:r>
              <a:rPr lang="en-US" sz="1800" dirty="0" err="1"/>
              <a:t>Netdraw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Se </a:t>
            </a:r>
            <a:r>
              <a:rPr lang="en-US" sz="1800" dirty="0" err="1"/>
              <a:t>utiliza</a:t>
            </a:r>
            <a:r>
              <a:rPr lang="en-US" sz="1800" dirty="0"/>
              <a:t> para </a:t>
            </a:r>
            <a:r>
              <a:rPr lang="en-US" sz="1800" dirty="0" err="1"/>
              <a:t>visualizar</a:t>
            </a:r>
            <a:r>
              <a:rPr lang="en-US" sz="1800" dirty="0"/>
              <a:t> y </a:t>
            </a:r>
            <a:r>
              <a:rPr lang="en-US" sz="1800" dirty="0" err="1"/>
              <a:t>determinar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grado</a:t>
            </a:r>
            <a:r>
              <a:rPr lang="en-US" sz="1800" dirty="0"/>
              <a:t> de </a:t>
            </a:r>
            <a:r>
              <a:rPr lang="en-US" sz="1800" dirty="0" err="1"/>
              <a:t>centralidad</a:t>
            </a:r>
            <a:r>
              <a:rPr lang="en-US" sz="1800" dirty="0"/>
              <a:t> 
</a:t>
            </a:r>
            <a:r>
              <a:rPr lang="en-US" sz="1600" dirty="0" err="1"/>
              <a:t>Número</a:t>
            </a:r>
            <a:r>
              <a:rPr lang="en-US" sz="1600" dirty="0"/>
              <a:t> de </a:t>
            </a:r>
            <a:r>
              <a:rPr lang="en-US" sz="1600" dirty="0" err="1"/>
              <a:t>conexiones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actor</a:t>
            </a:r>
          </a:p>
          <a:p>
            <a:r>
              <a:rPr lang="en-US" sz="1800" dirty="0" err="1"/>
              <a:t>Indice</a:t>
            </a:r>
            <a:r>
              <a:rPr lang="en-US" sz="1800" dirty="0"/>
              <a:t> EI (</a:t>
            </a:r>
            <a:r>
              <a:rPr lang="en-US" sz="1800" dirty="0" err="1"/>
              <a:t>Externo-Interno</a:t>
            </a:r>
            <a:r>
              <a:rPr lang="en-US" sz="1800" dirty="0"/>
              <a:t>) </a:t>
            </a:r>
          </a:p>
          <a:p>
            <a:pPr lvl="1"/>
            <a:r>
              <a:rPr lang="en-US" sz="1800" dirty="0" err="1"/>
              <a:t>Establecer</a:t>
            </a:r>
            <a:r>
              <a:rPr lang="en-US" sz="1800" dirty="0"/>
              <a:t> la </a:t>
            </a:r>
            <a:r>
              <a:rPr lang="en-US" sz="1800" dirty="0" err="1"/>
              <a:t>presencia</a:t>
            </a:r>
            <a:r>
              <a:rPr lang="en-US" sz="1800" dirty="0"/>
              <a:t> de </a:t>
            </a:r>
            <a:r>
              <a:rPr lang="en-US" sz="1800" dirty="0" err="1"/>
              <a:t>relaciones</a:t>
            </a:r>
            <a:r>
              <a:rPr lang="en-US" sz="1800" dirty="0"/>
              <a:t> </a:t>
            </a:r>
            <a:r>
              <a:rPr lang="en-US" sz="1800" dirty="0" err="1"/>
              <a:t>homófilas</a:t>
            </a:r>
            <a:endParaRPr lang="en-US" sz="1800" dirty="0"/>
          </a:p>
          <a:p>
            <a:pPr lvl="2"/>
            <a:r>
              <a:rPr lang="en-US" sz="1800" dirty="0" err="1"/>
              <a:t>Tendencia</a:t>
            </a:r>
            <a:r>
              <a:rPr lang="en-US" sz="1800" dirty="0"/>
              <a:t> de las personas a </a:t>
            </a:r>
            <a:r>
              <a:rPr lang="en-US" sz="1800" dirty="0" err="1"/>
              <a:t>asociarse</a:t>
            </a:r>
            <a:r>
              <a:rPr lang="en-US" sz="1800" dirty="0"/>
              <a:t> con </a:t>
            </a:r>
            <a:r>
              <a:rPr lang="en-US" sz="1800" dirty="0" err="1"/>
              <a:t>individuos</a:t>
            </a:r>
            <a:r>
              <a:rPr lang="en-US" sz="1800" dirty="0"/>
              <a:t> que </a:t>
            </a:r>
            <a:r>
              <a:rPr lang="en-US" sz="1800" dirty="0" err="1"/>
              <a:t>perciben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similares</a:t>
            </a:r>
            <a:r>
              <a:rPr lang="en-US" sz="1800" dirty="0"/>
              <a:t> a </a:t>
            </a:r>
            <a:r>
              <a:rPr lang="en-US" sz="1800" dirty="0" err="1"/>
              <a:t>ellos</a:t>
            </a:r>
            <a:endParaRPr lang="en-US" sz="1800" dirty="0"/>
          </a:p>
          <a:p>
            <a:pPr lvl="3"/>
            <a:r>
              <a:rPr lang="en-US" dirty="0"/>
              <a:t>-1 (</a:t>
            </a:r>
            <a:r>
              <a:rPr lang="en-US" dirty="0" err="1"/>
              <a:t>Homofilia</a:t>
            </a:r>
            <a:r>
              <a:rPr lang="en-US" dirty="0"/>
              <a:t> perfecta), </a:t>
            </a:r>
          </a:p>
          <a:p>
            <a:pPr lvl="3"/>
            <a:r>
              <a:rPr lang="en-US" dirty="0"/>
              <a:t>+1 (</a:t>
            </a:r>
            <a:r>
              <a:rPr lang="en-US" dirty="0" err="1"/>
              <a:t>Heterofilia</a:t>
            </a:r>
            <a:r>
              <a:rPr lang="en-US" dirty="0"/>
              <a:t> perfecta),</a:t>
            </a:r>
          </a:p>
          <a:p>
            <a:pPr lvl="1">
              <a:spcBef>
                <a:spcPts val="1100"/>
              </a:spcBef>
            </a:pPr>
            <a:r>
              <a:rPr lang="en-US" sz="1800" dirty="0"/>
              <a:t>Software E-NET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>
                <a:hlinkClick r:id="rId2"/>
              </a:rPr>
              <a:t>http://www.analytictech.com/e-net/e-net_versions.htm</a:t>
            </a:r>
            <a:r>
              <a:rPr lang="en-US" sz="1800" dirty="0"/>
              <a:t>).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79477B-3E34-D978-A8E6-6F4865256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3428" y="4409192"/>
                <a:ext cx="2855740" cy="17383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MW" sz="240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MW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B79477B-3E34-D978-A8E6-6F4865256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28" y="4409192"/>
                <a:ext cx="2855740" cy="173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6"/>
    </mc:Choice>
    <mc:Fallback xmlns="">
      <p:transition spd="slow" advTm="836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1B6F-B48C-F946-361B-F9531DB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65125"/>
            <a:ext cx="10793963" cy="1325563"/>
          </a:xfrm>
        </p:spPr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Redes </a:t>
            </a:r>
            <a:r>
              <a:rPr lang="en-US" dirty="0" err="1"/>
              <a:t>verticales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E307-5E2C-88C4-E324-1D09C777A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015"/>
            <a:ext cx="10515600" cy="4351338"/>
          </a:xfrm>
        </p:spPr>
        <p:txBody>
          <a:bodyPr/>
          <a:lstStyle/>
          <a:p>
            <a:r>
              <a:rPr lang="en-US" dirty="0" err="1"/>
              <a:t>Medición</a:t>
            </a:r>
            <a:r>
              <a:rPr lang="en-US" dirty="0"/>
              <a:t> de la </a:t>
            </a:r>
            <a:r>
              <a:rPr lang="en-US" dirty="0" err="1"/>
              <a:t>centralidad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RAI: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interacciones</a:t>
            </a:r>
            <a:r>
              <a:rPr lang="en-US" dirty="0"/>
              <a:t> entre </a:t>
            </a:r>
            <a:r>
              <a:rPr lang="en-US" dirty="0" err="1"/>
              <a:t>agricultores</a:t>
            </a:r>
            <a:r>
              <a:rPr lang="en-US" dirty="0"/>
              <a:t>, </a:t>
            </a:r>
            <a:r>
              <a:rPr lang="en-US" dirty="0" err="1"/>
              <a:t>agentes</a:t>
            </a:r>
            <a:r>
              <a:rPr lang="en-US" dirty="0"/>
              <a:t> de </a:t>
            </a:r>
            <a:r>
              <a:rPr lang="en-US" dirty="0" err="1"/>
              <a:t>extensión</a:t>
            </a:r>
            <a:r>
              <a:rPr lang="en-US" dirty="0"/>
              <a:t> y LUANAR</a:t>
            </a:r>
          </a:p>
          <a:p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C6BED-CF8F-ED73-0D25-8675D2A35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7" y="2490836"/>
            <a:ext cx="7449406" cy="39500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5A3A6-5E15-E8EE-A7B2-4E6E091563CE}"/>
              </a:ext>
            </a:extLst>
          </p:cNvPr>
          <p:cNvSpPr/>
          <p:nvPr/>
        </p:nvSpPr>
        <p:spPr>
          <a:xfrm>
            <a:off x="8848998" y="2714865"/>
            <a:ext cx="3010209" cy="3335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RAI: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1= Farmer Research Group,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Group committee, 3=VAC/VDC,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4=Village head,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5= Extension Planning Area,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6=DADO,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7=ADD,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8=LUANAR,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9= University of Greenwich, 10=McKnight CCRP</a:t>
            </a:r>
            <a:endParaRPr lang="en-MW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3B3592-1A42-7CCF-7F93-7AB06D459441}"/>
              </a:ext>
            </a:extLst>
          </p:cNvPr>
          <p:cNvSpPr/>
          <p:nvPr/>
        </p:nvSpPr>
        <p:spPr>
          <a:xfrm>
            <a:off x="1399592" y="3577643"/>
            <a:ext cx="961053" cy="737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E99BC2-6DD3-BE95-2527-1D3FD082A688}"/>
              </a:ext>
            </a:extLst>
          </p:cNvPr>
          <p:cNvSpPr/>
          <p:nvPr/>
        </p:nvSpPr>
        <p:spPr>
          <a:xfrm>
            <a:off x="6363479" y="2719227"/>
            <a:ext cx="1110342" cy="858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F9C4BD-D619-1CA5-8B09-F97D6D3EC86D}"/>
              </a:ext>
            </a:extLst>
          </p:cNvPr>
          <p:cNvSpPr/>
          <p:nvPr/>
        </p:nvSpPr>
        <p:spPr>
          <a:xfrm>
            <a:off x="3835660" y="4438495"/>
            <a:ext cx="1231640" cy="90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853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1"/>
    </mc:Choice>
    <mc:Fallback xmlns="">
      <p:transition spd="slow" advTm="671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66B-AEE5-77B6-09BB-F1B15BA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21" y="644502"/>
            <a:ext cx="11232502" cy="838524"/>
          </a:xfrm>
        </p:spPr>
        <p:txBody>
          <a:bodyPr>
            <a:noAutofit/>
          </a:bodyPr>
          <a:lstStyle/>
          <a:p>
            <a:r>
              <a:rPr lang="en-US" sz="3200" dirty="0" err="1"/>
              <a:t>Resultados</a:t>
            </a:r>
            <a:r>
              <a:rPr lang="en-US" sz="3200" dirty="0"/>
              <a:t>: las </a:t>
            </a:r>
            <a:r>
              <a:rPr lang="en-US" sz="3200" dirty="0" err="1"/>
              <a:t>opciones</a:t>
            </a:r>
            <a:r>
              <a:rPr lang="en-US" sz="3200" dirty="0"/>
              <a:t> para la </a:t>
            </a:r>
            <a:r>
              <a:rPr lang="en-US" sz="3200" dirty="0" err="1"/>
              <a:t>salud</a:t>
            </a:r>
            <a:r>
              <a:rPr lang="en-US" sz="3200" dirty="0"/>
              <a:t> del </a:t>
            </a:r>
            <a:r>
              <a:rPr lang="en-US" sz="3200" dirty="0" err="1"/>
              <a:t>suelo</a:t>
            </a:r>
            <a:r>
              <a:rPr lang="en-US" sz="3200" dirty="0"/>
              <a:t> son </a:t>
            </a:r>
            <a:r>
              <a:rPr lang="en-US" sz="3200" dirty="0" err="1"/>
              <a:t>discutidas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las </a:t>
            </a:r>
            <a:r>
              <a:rPr lang="en-US" sz="3200" dirty="0" err="1"/>
              <a:t>partes</a:t>
            </a:r>
            <a:r>
              <a:rPr lang="en-US" sz="3200" dirty="0"/>
              <a:t> </a:t>
            </a:r>
            <a:r>
              <a:rPr lang="en-US" sz="3200" dirty="0" err="1"/>
              <a:t>interesadas</a:t>
            </a:r>
            <a:r>
              <a:rPr lang="en-US" sz="3200" dirty="0"/>
              <a:t>
</a:t>
            </a:r>
            <a:endParaRPr lang="en-MW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22C74-860B-069A-602D-CFC6DA25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21" y="1337386"/>
            <a:ext cx="1110343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Las </a:t>
            </a:r>
            <a:r>
              <a:rPr lang="en-US" sz="2000" dirty="0" err="1"/>
              <a:t>opciones</a:t>
            </a:r>
            <a:r>
              <a:rPr lang="en-US" sz="2000" dirty="0"/>
              <a:t> para la </a:t>
            </a:r>
            <a:r>
              <a:rPr lang="en-US" sz="2000" dirty="0" err="1"/>
              <a:t>salud</a:t>
            </a:r>
            <a:r>
              <a:rPr lang="en-US" sz="2000" dirty="0"/>
              <a:t> del </a:t>
            </a:r>
            <a:r>
              <a:rPr lang="en-US" sz="2000" dirty="0" err="1"/>
              <a:t>suelo</a:t>
            </a:r>
            <a:r>
              <a:rPr lang="en-US" sz="2000" dirty="0"/>
              <a:t> se </a:t>
            </a:r>
            <a:r>
              <a:rPr lang="en-US" sz="2000" dirty="0" err="1"/>
              <a:t>discuten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enfoques</a:t>
            </a:r>
            <a:endParaRPr lang="en-MW" sz="20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E21EB65-A8E9-F60C-F9A3-AE4EF579E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94401"/>
              </p:ext>
            </p:extLst>
          </p:nvPr>
        </p:nvGraphicFramePr>
        <p:xfrm>
          <a:off x="757621" y="1987279"/>
          <a:ext cx="10418035" cy="4205698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4966206">
                  <a:extLst>
                    <a:ext uri="{9D8B030D-6E8A-4147-A177-3AD203B41FA5}">
                      <a16:colId xmlns:a16="http://schemas.microsoft.com/office/drawing/2014/main" val="2699520266"/>
                    </a:ext>
                  </a:extLst>
                </a:gridCol>
                <a:gridCol w="1401028">
                  <a:extLst>
                    <a:ext uri="{9D8B030D-6E8A-4147-A177-3AD203B41FA5}">
                      <a16:colId xmlns:a16="http://schemas.microsoft.com/office/drawing/2014/main" val="2952576621"/>
                    </a:ext>
                  </a:extLst>
                </a:gridCol>
                <a:gridCol w="1309657">
                  <a:extLst>
                    <a:ext uri="{9D8B030D-6E8A-4147-A177-3AD203B41FA5}">
                      <a16:colId xmlns:a16="http://schemas.microsoft.com/office/drawing/2014/main" val="342859053"/>
                    </a:ext>
                  </a:extLst>
                </a:gridCol>
                <a:gridCol w="1319809">
                  <a:extLst>
                    <a:ext uri="{9D8B030D-6E8A-4147-A177-3AD203B41FA5}">
                      <a16:colId xmlns:a16="http://schemas.microsoft.com/office/drawing/2014/main" val="3223458931"/>
                    </a:ext>
                  </a:extLst>
                </a:gridCol>
                <a:gridCol w="1421335">
                  <a:extLst>
                    <a:ext uri="{9D8B030D-6E8A-4147-A177-3AD203B41FA5}">
                      <a16:colId xmlns:a16="http://schemas.microsoft.com/office/drawing/2014/main" val="3301470138"/>
                    </a:ext>
                  </a:extLst>
                </a:gridCol>
              </a:tblGrid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Options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LF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FFS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FRT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FRN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628263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Estiércol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373376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Cultivos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intercalados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mais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legumbres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924087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Rotación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mais</a:t>
                      </a:r>
                      <a:r>
                        <a:rPr lang="en-GB" sz="1400" dirty="0">
                          <a:effectLst/>
                        </a:rPr>
                        <a:t> solo </a:t>
                      </a:r>
                      <a:r>
                        <a:rPr lang="en-GB" sz="1400" dirty="0" err="1">
                          <a:effectLst/>
                        </a:rPr>
                        <a:t>una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leguminosa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997017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Enterramiento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residuos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cultivos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21198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Espaciado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plantas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48941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Aplicación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fertilizantes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minerales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426186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Variedades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mejoradas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502194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Realineación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montículos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37345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Leguminosas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dobladas</a:t>
                      </a:r>
                      <a:r>
                        <a:rPr lang="en-GB" sz="1400" dirty="0">
                          <a:effectLst/>
                        </a:rPr>
                        <a:t> (Double-up legume)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08378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Agroforesteria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950095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Mezcla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estiércol</a:t>
                      </a:r>
                      <a:r>
                        <a:rPr lang="en-GB" sz="1400" dirty="0">
                          <a:effectLst/>
                        </a:rPr>
                        <a:t> y </a:t>
                      </a:r>
                      <a:r>
                        <a:rPr lang="en-GB" sz="1400" dirty="0" err="1">
                          <a:effectLst/>
                        </a:rPr>
                        <a:t>fertilizantes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minerales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442001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Mantillo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41522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Labranza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mínima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301306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Plantación</a:t>
                      </a:r>
                      <a:r>
                        <a:rPr lang="en-GB" sz="1400" dirty="0">
                          <a:effectLst/>
                        </a:rPr>
                        <a:t> de </a:t>
                      </a:r>
                      <a:r>
                        <a:rPr lang="en-GB" sz="1400" dirty="0" err="1">
                          <a:effectLst/>
                        </a:rPr>
                        <a:t>pozos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293520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Marker and box ridges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3091"/>
                  </a:ext>
                </a:extLst>
              </a:tr>
              <a:tr h="247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Vetiver grass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58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2"/>
    </mc:Choice>
    <mc:Fallback xmlns="">
      <p:transition spd="slow" advTm="877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B7CC-7CB8-2EF0-6AA7-3C148E78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2" y="2854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Resultados</a:t>
            </a:r>
            <a:r>
              <a:rPr lang="en-US" sz="3600" dirty="0"/>
              <a:t>: </a:t>
            </a:r>
            <a:r>
              <a:rPr lang="en-US" sz="3600" dirty="0" err="1"/>
              <a:t>Opciones</a:t>
            </a:r>
            <a:r>
              <a:rPr lang="en-US" sz="3600" dirty="0"/>
              <a:t> para la </a:t>
            </a:r>
            <a:r>
              <a:rPr lang="en-US" sz="3600" dirty="0" err="1"/>
              <a:t>salud</a:t>
            </a:r>
            <a:r>
              <a:rPr lang="en-US" sz="3600" dirty="0"/>
              <a:t> </a:t>
            </a:r>
            <a:r>
              <a:rPr lang="en-US" sz="3600" dirty="0" err="1"/>
              <a:t>compartida</a:t>
            </a:r>
            <a:r>
              <a:rPr lang="en-US" sz="3600" dirty="0"/>
              <a:t> del </a:t>
            </a:r>
            <a:r>
              <a:rPr lang="en-US" sz="3600" dirty="0" err="1"/>
              <a:t>suelo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redes </a:t>
            </a:r>
            <a:r>
              <a:rPr lang="en-US" sz="3600" dirty="0" err="1"/>
              <a:t>horizontales</a:t>
            </a:r>
            <a:endParaRPr lang="en-MW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97B-3243-B6A5-F8B7-1CE01E0F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2" y="167951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Los egos </a:t>
            </a:r>
            <a:r>
              <a:rPr lang="en-US" sz="2000" dirty="0" err="1"/>
              <a:t>comparten</a:t>
            </a:r>
            <a:r>
              <a:rPr lang="en-US" sz="2000" dirty="0"/>
              <a:t> </a:t>
            </a:r>
            <a:r>
              <a:rPr lang="en-US" sz="2000" dirty="0" err="1"/>
              <a:t>diferentes</a:t>
            </a:r>
            <a:r>
              <a:rPr lang="en-US" sz="2000" dirty="0"/>
              <a:t> </a:t>
            </a:r>
            <a:r>
              <a:rPr lang="en-US" sz="2000" dirty="0" err="1"/>
              <a:t>opciones</a:t>
            </a:r>
            <a:r>
              <a:rPr lang="en-US" sz="2000" dirty="0"/>
              <a:t> con alters</a:t>
            </a:r>
            <a:endParaRPr lang="en-MW" sz="20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0488C9-B145-916C-98F2-314455BA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082753"/>
              </p:ext>
            </p:extLst>
          </p:nvPr>
        </p:nvGraphicFramePr>
        <p:xfrm>
          <a:off x="726232" y="2394792"/>
          <a:ext cx="9711613" cy="401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60642DA-8E95-49BA-B8E7-C0018695ADFC}"/>
              </a:ext>
            </a:extLst>
          </p:cNvPr>
          <p:cNvSpPr/>
          <p:nvPr/>
        </p:nvSpPr>
        <p:spPr>
          <a:xfrm>
            <a:off x="1669748" y="2463282"/>
            <a:ext cx="2860048" cy="35675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8870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4"/>
    </mc:Choice>
    <mc:Fallback xmlns="">
      <p:transition spd="slow" advTm="418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91C-8B8F-F524-88B5-66B796A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3192"/>
            <a:ext cx="118872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Resultados</a:t>
            </a:r>
            <a:r>
              <a:rPr lang="en-US" sz="3600" dirty="0"/>
              <a:t>: 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compartimos</a:t>
            </a:r>
            <a:r>
              <a:rPr lang="en-US" sz="3600" dirty="0"/>
              <a:t> </a:t>
            </a:r>
            <a:r>
              <a:rPr lang="en-US" sz="3600" dirty="0" err="1"/>
              <a:t>información</a:t>
            </a:r>
            <a:r>
              <a:rPr lang="en-US" sz="3600" dirty="0"/>
              <a:t> con alters? (%)</a:t>
            </a:r>
            <a:endParaRPr lang="en-MW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88343-383D-96B8-73C0-1D415889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25381"/>
            <a:ext cx="10515600" cy="4632326"/>
          </a:xfrm>
        </p:spPr>
        <p:txBody>
          <a:bodyPr>
            <a:normAutofit/>
          </a:bodyPr>
          <a:lstStyle/>
          <a:p>
            <a:r>
              <a:rPr lang="en-US" sz="1800" dirty="0" err="1"/>
              <a:t>Interacciones</a:t>
            </a:r>
            <a:r>
              <a:rPr lang="en-US" sz="1800" dirty="0"/>
              <a:t> </a:t>
            </a:r>
            <a:r>
              <a:rPr lang="en-US" sz="1800" dirty="0" err="1"/>
              <a:t>principalmente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hogar</a:t>
            </a:r>
            <a:r>
              <a:rPr lang="en-US" sz="1800" dirty="0"/>
              <a:t>,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campo y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reuniones</a:t>
            </a:r>
            <a:endParaRPr lang="en-MW" sz="18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FA55604-E454-8A1B-398B-9F7B9E1A7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537602"/>
              </p:ext>
            </p:extLst>
          </p:nvPr>
        </p:nvGraphicFramePr>
        <p:xfrm>
          <a:off x="361950" y="1790700"/>
          <a:ext cx="11683870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3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1"/>
    </mc:Choice>
    <mc:Fallback xmlns="">
      <p:transition spd="slow" advTm="746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7676-468D-17B7-3CC3-EB76B0B7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Resultados</a:t>
            </a:r>
            <a:r>
              <a:rPr lang="en-US" sz="4000" dirty="0"/>
              <a:t>: </a:t>
            </a:r>
            <a:r>
              <a:rPr lang="en-US" sz="4000" dirty="0" err="1"/>
              <a:t>Intercambio</a:t>
            </a:r>
            <a:r>
              <a:rPr lang="en-US" sz="4000" dirty="0"/>
              <a:t> de </a:t>
            </a:r>
            <a:r>
              <a:rPr lang="en-US" sz="4000" dirty="0" err="1"/>
              <a:t>información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género</a:t>
            </a:r>
            <a:endParaRPr lang="en-MW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E29CF-9E91-B75B-DD0B-788F197A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56" y="2160400"/>
            <a:ext cx="3519196" cy="2734582"/>
          </a:xfrm>
        </p:spPr>
        <p:txBody>
          <a:bodyPr>
            <a:norm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homofilia</a:t>
            </a:r>
            <a:r>
              <a:rPr lang="en-US" sz="2400" dirty="0"/>
              <a:t> </a:t>
            </a:r>
            <a:r>
              <a:rPr lang="en-US" sz="2400" dirty="0" err="1"/>
              <a:t>tiende</a:t>
            </a:r>
            <a:r>
              <a:rPr lang="en-US" sz="2400" dirty="0"/>
              <a:t> a ser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comun</a:t>
            </a:r>
            <a:r>
              <a:rPr lang="en-US" sz="2400" dirty="0"/>
              <a:t> entre </a:t>
            </a:r>
            <a:r>
              <a:rPr lang="en-US" sz="2400" dirty="0" err="1"/>
              <a:t>los</a:t>
            </a:r>
            <a:r>
              <a:rPr lang="en-US" sz="2400" dirty="0"/>
              <a:t> hombres que entre las </a:t>
            </a:r>
            <a:r>
              <a:rPr lang="en-US" sz="2400" dirty="0" err="1"/>
              <a:t>mujeres</a:t>
            </a:r>
            <a:r>
              <a:rPr lang="en-US" sz="2400" dirty="0"/>
              <a:t>
</a:t>
            </a:r>
            <a:r>
              <a:rPr lang="en-US" sz="2400" dirty="0" err="1"/>
              <a:t>Cuestiones</a:t>
            </a:r>
            <a:r>
              <a:rPr lang="en-US" sz="2400" dirty="0"/>
              <a:t> </a:t>
            </a:r>
            <a:r>
              <a:rPr lang="en-US" sz="2400" dirty="0" err="1"/>
              <a:t>culturales</a:t>
            </a:r>
            <a:r>
              <a:rPr lang="en-US" sz="2400" dirty="0"/>
              <a:t>?</a:t>
            </a:r>
          </a:p>
          <a:p>
            <a:pPr lvl="1"/>
            <a:r>
              <a:rPr lang="en-US" sz="2000" dirty="0" err="1"/>
              <a:t>Patriarcado</a:t>
            </a:r>
            <a:r>
              <a:rPr lang="en-US" sz="2000" dirty="0"/>
              <a:t>?  </a:t>
            </a:r>
            <a:endParaRPr lang="en-MW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335B2-AE60-6C12-284F-5DA4B76F7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660" r="1474" b="1751"/>
          <a:stretch/>
        </p:blipFill>
        <p:spPr bwMode="auto">
          <a:xfrm>
            <a:off x="4304212" y="1400766"/>
            <a:ext cx="6237003" cy="4423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3A03D2-3757-B795-4361-C8AA6B2FDA88}"/>
              </a:ext>
            </a:extLst>
          </p:cNvPr>
          <p:cNvSpPr/>
          <p:nvPr/>
        </p:nvSpPr>
        <p:spPr>
          <a:xfrm>
            <a:off x="7771761" y="3416557"/>
            <a:ext cx="632861" cy="175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1D073-D9AA-D1B2-5393-1EBF3E0BF107}"/>
              </a:ext>
            </a:extLst>
          </p:cNvPr>
          <p:cNvSpPr/>
          <p:nvPr/>
        </p:nvSpPr>
        <p:spPr>
          <a:xfrm>
            <a:off x="9212760" y="3407227"/>
            <a:ext cx="632861" cy="175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BDF4F-0D65-7E75-B0C5-0C1B0473D668}"/>
              </a:ext>
            </a:extLst>
          </p:cNvPr>
          <p:cNvSpPr/>
          <p:nvPr/>
        </p:nvSpPr>
        <p:spPr>
          <a:xfrm>
            <a:off x="4923879" y="3429000"/>
            <a:ext cx="632861" cy="175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F6205-BDAE-D2EB-FBBE-6DE26187DFB1}"/>
              </a:ext>
            </a:extLst>
          </p:cNvPr>
          <p:cNvSpPr/>
          <p:nvPr/>
        </p:nvSpPr>
        <p:spPr>
          <a:xfrm>
            <a:off x="6294831" y="3429000"/>
            <a:ext cx="632861" cy="175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863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7"/>
    </mc:Choice>
    <mc:Fallback xmlns="">
      <p:transition spd="slow" advTm="1087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E0D4-17C6-39A4-ADD9-5738684A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Resultados</a:t>
            </a:r>
            <a:r>
              <a:rPr lang="en-US" dirty="0"/>
              <a:t>: ¿</a:t>
            </a:r>
            <a:r>
              <a:rPr lang="en-US" dirty="0" err="1"/>
              <a:t>Qué</a:t>
            </a:r>
            <a:r>
              <a:rPr lang="en-US" dirty="0"/>
              <a:t> tan </a:t>
            </a:r>
            <a:r>
              <a:rPr lang="en-US" dirty="0" err="1"/>
              <a:t>lejos</a:t>
            </a:r>
            <a:r>
              <a:rPr lang="en-US" dirty="0"/>
              <a:t> de la aldea </a:t>
            </a:r>
            <a:r>
              <a:rPr lang="en-US" dirty="0" err="1"/>
              <a:t>compartiste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5422-9663-C01A-3896-C8A6553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52" y="2665380"/>
            <a:ext cx="3032966" cy="283035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Tendencias</a:t>
            </a:r>
            <a:r>
              <a:rPr lang="en-US" dirty="0"/>
              <a:t> </a:t>
            </a:r>
            <a:r>
              <a:rPr lang="en-US" dirty="0" err="1"/>
              <a:t>homofílicas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fuertes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Kandeu</a:t>
            </a:r>
            <a:r>
              <a:rPr lang="en-US" dirty="0"/>
              <a:t> 
Sistema matrimonial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sur de Malawi?</a:t>
            </a:r>
          </a:p>
          <a:p>
            <a:pPr lvl="1"/>
            <a:r>
              <a:rPr lang="en-US" dirty="0"/>
              <a:t>Uxorilocal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35F6F-A187-2A9A-35D4-735F5232E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8" y="1718310"/>
            <a:ext cx="6971828" cy="4471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006B6D-2DFB-AEB5-8EAD-664ADD42333D}"/>
              </a:ext>
            </a:extLst>
          </p:cNvPr>
          <p:cNvSpPr/>
          <p:nvPr/>
        </p:nvSpPr>
        <p:spPr>
          <a:xfrm>
            <a:off x="4645640" y="1908224"/>
            <a:ext cx="1755160" cy="4091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68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02"/>
    </mc:Choice>
    <mc:Fallback xmlns="">
      <p:transition spd="slow" advTm="1373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BD50-D975-077B-C702-7B2F9524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aprendimos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análisis</a:t>
            </a:r>
            <a:r>
              <a:rPr lang="en-US" dirty="0"/>
              <a:t> de redes </a:t>
            </a:r>
            <a:r>
              <a:rPr lang="en-US" dirty="0" err="1"/>
              <a:t>sociales</a:t>
            </a:r>
            <a:r>
              <a:rPr lang="en-US" dirty="0"/>
              <a:t>? 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44AE-4DBC-BEAC-72D1-C337472C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Las redes </a:t>
            </a:r>
            <a:r>
              <a:rPr lang="en-US" sz="2400" dirty="0" err="1"/>
              <a:t>verticales</a:t>
            </a:r>
            <a:r>
              <a:rPr lang="en-US" sz="2400" dirty="0"/>
              <a:t>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permitido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egoagricultores</a:t>
            </a:r>
            <a:r>
              <a:rPr lang="en-US" sz="2400" dirty="0"/>
              <a:t> acceder a </a:t>
            </a:r>
            <a:r>
              <a:rPr lang="en-US" sz="2400" dirty="0" err="1"/>
              <a:t>información</a:t>
            </a:r>
            <a:r>
              <a:rPr lang="en-US" sz="2400" dirty="0"/>
              <a:t> de </a:t>
            </a:r>
            <a:r>
              <a:rPr lang="en-US" sz="2400" dirty="0" err="1"/>
              <a:t>actores</a:t>
            </a:r>
            <a:r>
              <a:rPr lang="en-US" sz="2400" dirty="0"/>
              <a:t> </a:t>
            </a:r>
            <a:r>
              <a:rPr lang="en-US" sz="2400" dirty="0" err="1"/>
              <a:t>externos</a:t>
            </a:r>
            <a:r>
              <a:rPr lang="en-US" sz="2400" dirty="0"/>
              <a:t>
Las redes </a:t>
            </a:r>
            <a:r>
              <a:rPr lang="en-US" sz="2400" dirty="0" err="1"/>
              <a:t>horizontales</a:t>
            </a:r>
            <a:r>
              <a:rPr lang="en-US" sz="2400" dirty="0"/>
              <a:t> </a:t>
            </a:r>
            <a:r>
              <a:rPr lang="en-US" sz="2400" dirty="0" err="1"/>
              <a:t>tuvieron</a:t>
            </a:r>
            <a:r>
              <a:rPr lang="en-US" sz="2400" dirty="0"/>
              <a:t> </a:t>
            </a:r>
            <a:r>
              <a:rPr lang="en-US" sz="2400" dirty="0" err="1"/>
              <a:t>lugar</a:t>
            </a:r>
            <a:r>
              <a:rPr lang="en-US" sz="2400" dirty="0"/>
              <a:t> </a:t>
            </a:r>
            <a:r>
              <a:rPr lang="en-US" sz="2400" dirty="0" err="1"/>
              <a:t>principalmente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hogar</a:t>
            </a:r>
            <a:r>
              <a:rPr lang="en-US" sz="2400" dirty="0"/>
              <a:t>,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campos</a:t>
            </a:r>
            <a:r>
              <a:rPr lang="en-US" sz="2400" dirty="0"/>
              <a:t> y </a:t>
            </a:r>
            <a:r>
              <a:rPr lang="en-US" sz="2400" dirty="0" err="1"/>
              <a:t>en</a:t>
            </a:r>
            <a:r>
              <a:rPr lang="en-US" sz="2400" dirty="0"/>
              <a:t> las </a:t>
            </a:r>
            <a:r>
              <a:rPr lang="en-US" sz="2400" dirty="0" err="1"/>
              <a:t>reuniones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facilitó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flujo</a:t>
            </a:r>
            <a:r>
              <a:rPr lang="en-US" sz="2000" dirty="0"/>
              <a:t> de </a:t>
            </a:r>
            <a:r>
              <a:rPr lang="en-US" sz="2000" dirty="0" err="1"/>
              <a:t>información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 </a:t>
            </a:r>
            <a:r>
              <a:rPr lang="en-US" sz="2000" dirty="0" err="1"/>
              <a:t>salud</a:t>
            </a:r>
            <a:r>
              <a:rPr lang="en-US" sz="2000" dirty="0"/>
              <a:t> del </a:t>
            </a:r>
            <a:r>
              <a:rPr lang="en-US" sz="2000" dirty="0" err="1"/>
              <a:t>suelo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agricultores</a:t>
            </a:r>
            <a:r>
              <a:rPr lang="en-US" sz="2000" dirty="0"/>
              <a:t> a la </a:t>
            </a:r>
            <a:r>
              <a:rPr lang="en-US" sz="2000" dirty="0" err="1"/>
              <a:t>comunidad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general. </a:t>
            </a:r>
          </a:p>
          <a:p>
            <a:r>
              <a:rPr lang="en-US" dirty="0"/>
              <a:t>Pero, las </a:t>
            </a:r>
            <a:r>
              <a:rPr lang="en-US" dirty="0" err="1"/>
              <a:t>tendencias</a:t>
            </a:r>
            <a:r>
              <a:rPr lang="en-US" dirty="0"/>
              <a:t> </a:t>
            </a:r>
            <a:r>
              <a:rPr lang="en-US" dirty="0" err="1"/>
              <a:t>homofílicas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restringido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flujo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.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Entre </a:t>
            </a:r>
            <a:r>
              <a:rPr lang="en-US" sz="2000" dirty="0" err="1"/>
              <a:t>categorías</a:t>
            </a:r>
            <a:r>
              <a:rPr lang="en-US" sz="2000" dirty="0"/>
              <a:t> de </a:t>
            </a:r>
            <a:r>
              <a:rPr lang="en-US" sz="2000" dirty="0" err="1"/>
              <a:t>género</a:t>
            </a:r>
            <a:r>
              <a:rPr lang="en-US" sz="2000" dirty="0"/>
              <a:t> (</a:t>
            </a:r>
            <a:r>
              <a:rPr lang="en-US" sz="2000" dirty="0" err="1"/>
              <a:t>mujeres</a:t>
            </a:r>
            <a:r>
              <a:rPr lang="en-US" sz="2000" dirty="0"/>
              <a:t>)
</a:t>
            </a:r>
            <a:r>
              <a:rPr lang="en-US" sz="2000" dirty="0" err="1"/>
              <a:t>Dentro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pueblos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7"/>
    </mc:Choice>
    <mc:Fallback xmlns="">
      <p:transition spd="slow" advTm="570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F673-5D0B-3965-0845-F11C1BE4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inferir</a:t>
            </a:r>
            <a:r>
              <a:rPr lang="en-US" dirty="0"/>
              <a:t> de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6622-6C35-6E1F-BB61-28CB3914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 </a:t>
            </a:r>
            <a:r>
              <a:rPr lang="en-US" sz="2400" dirty="0" err="1"/>
              <a:t>intercambio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entre </a:t>
            </a:r>
            <a:r>
              <a:rPr lang="en-US" sz="2400" dirty="0" err="1"/>
              <a:t>diversos</a:t>
            </a:r>
            <a:r>
              <a:rPr lang="en-US" sz="2400" dirty="0"/>
              <a:t> </a:t>
            </a:r>
            <a:r>
              <a:rPr lang="en-US" sz="2400" dirty="0" err="1"/>
              <a:t>actores</a:t>
            </a:r>
            <a:r>
              <a:rPr lang="en-US" sz="2400" dirty="0"/>
              <a:t> </a:t>
            </a:r>
            <a:r>
              <a:rPr lang="en-US" sz="2400" dirty="0" err="1"/>
              <a:t>estaba</a:t>
            </a:r>
            <a:r>
              <a:rPr lang="en-US" sz="2400" dirty="0"/>
              <a:t> </a:t>
            </a:r>
            <a:r>
              <a:rPr lang="en-US" sz="2400" dirty="0" err="1"/>
              <a:t>aumentando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espacios</a:t>
            </a:r>
            <a:r>
              <a:rPr lang="en-US" sz="2400" dirty="0"/>
              <a:t> </a:t>
            </a:r>
            <a:r>
              <a:rPr lang="en-US" sz="2400" dirty="0" err="1"/>
              <a:t>creados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enfoques</a:t>
            </a:r>
            <a:r>
              <a:rPr lang="en-US" sz="2400" dirty="0"/>
              <a:t> </a:t>
            </a:r>
            <a:r>
              <a:rPr lang="en-US" sz="2400" dirty="0" err="1"/>
              <a:t>centrados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agricultor</a:t>
            </a:r>
            <a:r>
              <a:rPr lang="en-US" sz="2400" dirty="0"/>
              <a:t>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r>
              <a:rPr lang="en-US" sz="2400" dirty="0"/>
              <a:t>, </a:t>
            </a:r>
            <a:r>
              <a:rPr lang="en-US" sz="2400" dirty="0" err="1"/>
              <a:t>campos</a:t>
            </a:r>
            <a:r>
              <a:rPr lang="en-US" sz="2400" dirty="0"/>
              <a:t> de </a:t>
            </a:r>
            <a:r>
              <a:rPr lang="en-US" sz="2400" dirty="0" err="1"/>
              <a:t>aprendizaje</a:t>
            </a:r>
            <a:r>
              <a:rPr lang="en-US" sz="2400" dirty="0"/>
              <a:t>.
</a:t>
            </a:r>
            <a:r>
              <a:rPr lang="en-US" sz="2400" dirty="0" err="1"/>
              <a:t>Reexaminar</a:t>
            </a:r>
            <a:r>
              <a:rPr lang="en-US" sz="2400" dirty="0"/>
              <a:t> la idea de que las redes </a:t>
            </a:r>
            <a:r>
              <a:rPr lang="en-US" sz="2400" dirty="0" err="1"/>
              <a:t>horizontales</a:t>
            </a:r>
            <a:r>
              <a:rPr lang="en-US" sz="2400" dirty="0"/>
              <a:t> </a:t>
            </a:r>
            <a:r>
              <a:rPr lang="en-US" sz="2400" dirty="0" err="1"/>
              <a:t>facilitarán</a:t>
            </a:r>
            <a:r>
              <a:rPr lang="en-US" sz="2400" dirty="0"/>
              <a:t> </a:t>
            </a:r>
            <a:r>
              <a:rPr lang="en-US" sz="2400" dirty="0" err="1"/>
              <a:t>naturalmente</a:t>
            </a:r>
            <a:r>
              <a:rPr lang="en-US" sz="2400" dirty="0"/>
              <a:t> la </a:t>
            </a:r>
            <a:r>
              <a:rPr lang="en-US" sz="2400" dirty="0" err="1"/>
              <a:t>difusión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 </a:t>
            </a:r>
            <a:r>
              <a:rPr lang="en-US" sz="2400" dirty="0" err="1"/>
              <a:t>salud</a:t>
            </a:r>
            <a:r>
              <a:rPr lang="en-US" sz="2400" dirty="0"/>
              <a:t> del </a:t>
            </a:r>
            <a:r>
              <a:rPr lang="en-US" sz="2400" dirty="0" err="1"/>
              <a:t>suelo</a:t>
            </a:r>
            <a:r>
              <a:rPr lang="en-US" sz="2400" dirty="0"/>
              <a:t> a la </a:t>
            </a:r>
            <a:r>
              <a:rPr lang="en-US" sz="2400" dirty="0" err="1"/>
              <a:t>comunidad</a:t>
            </a:r>
            <a:r>
              <a:rPr lang="en-US" sz="2400" dirty="0"/>
              <a:t> </a:t>
            </a:r>
            <a:r>
              <a:rPr lang="en-US" sz="2400" dirty="0" err="1"/>
              <a:t>agraria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general.
</a:t>
            </a:r>
            <a:r>
              <a:rPr lang="en-US" sz="2400" dirty="0" err="1"/>
              <a:t>Preste</a:t>
            </a:r>
            <a:r>
              <a:rPr lang="en-US" sz="2400" dirty="0"/>
              <a:t> </a:t>
            </a:r>
            <a:r>
              <a:rPr lang="en-US" sz="2400" dirty="0" err="1"/>
              <a:t>atención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procesos</a:t>
            </a:r>
            <a:r>
              <a:rPr lang="en-US" sz="2400" dirty="0"/>
              <a:t> que </a:t>
            </a:r>
            <a:r>
              <a:rPr lang="en-US" sz="2400" dirty="0" err="1"/>
              <a:t>influyen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flujo</a:t>
            </a:r>
            <a:r>
              <a:rPr lang="en-US" sz="2400" dirty="0"/>
              <a:t> de </a:t>
            </a:r>
            <a:r>
              <a:rPr lang="en-US" sz="2400" dirty="0" err="1"/>
              <a:t>información</a:t>
            </a:r>
            <a:r>
              <a:rPr lang="en-US" sz="2400" dirty="0"/>
              <a:t> a la </a:t>
            </a:r>
            <a:r>
              <a:rPr lang="en-US" sz="2400" dirty="0" err="1"/>
              <a:t>comunidad</a:t>
            </a:r>
            <a:r>
              <a:rPr lang="en-US" sz="2400" dirty="0"/>
              <a:t> </a:t>
            </a:r>
            <a:r>
              <a:rPr lang="en-US" sz="2400" dirty="0" err="1"/>
              <a:t>agrícola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general,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r>
              <a:rPr lang="en-US" sz="2400" dirty="0"/>
              <a:t>, </a:t>
            </a:r>
            <a:r>
              <a:rPr lang="en-US" sz="2400" dirty="0" err="1"/>
              <a:t>tendencias</a:t>
            </a:r>
            <a:r>
              <a:rPr lang="en-US" sz="2400" dirty="0"/>
              <a:t> </a:t>
            </a:r>
            <a:r>
              <a:rPr lang="en-US" sz="2400" dirty="0" err="1"/>
              <a:t>homofílicas</a:t>
            </a:r>
            <a:r>
              <a:rPr lang="en-US" sz="2400" dirty="0"/>
              <a:t> </a:t>
            </a:r>
            <a:r>
              <a:rPr lang="en-US" sz="2400" dirty="0" err="1"/>
              <a:t>influenciadas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género</a:t>
            </a:r>
            <a:r>
              <a:rPr lang="en-US" sz="2400" dirty="0"/>
              <a:t>, la </a:t>
            </a:r>
            <a:r>
              <a:rPr lang="en-US" sz="2400" dirty="0" err="1"/>
              <a:t>cultura</a:t>
            </a:r>
            <a:r>
              <a:rPr lang="en-US" sz="2400" dirty="0"/>
              <a:t> y la </a:t>
            </a:r>
            <a:r>
              <a:rPr lang="en-US" sz="2400" dirty="0" err="1"/>
              <a:t>proximidad</a:t>
            </a:r>
            <a:r>
              <a:rPr lang="en-US" sz="2400" dirty="0"/>
              <a:t>.</a:t>
            </a:r>
            <a:endParaRPr lang="en-MW" sz="2400" dirty="0"/>
          </a:p>
        </p:txBody>
      </p:sp>
    </p:spTree>
    <p:extLst>
      <p:ext uri="{BB962C8B-B14F-4D97-AF65-F5344CB8AC3E}">
        <p14:creationId xmlns:p14="http://schemas.microsoft.com/office/powerpoint/2010/main" val="23641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53"/>
    </mc:Choice>
    <mc:Fallback xmlns="">
      <p:transition spd="slow" advTm="7695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1EA9-D908-EBF4-2BC0-B662DBF2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¿</a:t>
            </a:r>
            <a:r>
              <a:rPr lang="en-US" sz="3600" dirty="0" err="1"/>
              <a:t>Existen</a:t>
            </a:r>
            <a:r>
              <a:rPr lang="en-US" sz="3600" dirty="0"/>
              <a:t> </a:t>
            </a:r>
            <a:r>
              <a:rPr lang="en-US" sz="3600" dirty="0" err="1"/>
              <a:t>remedios</a:t>
            </a:r>
            <a:r>
              <a:rPr lang="en-US" sz="3600" dirty="0"/>
              <a:t> para </a:t>
            </a:r>
            <a:r>
              <a:rPr lang="en-US" sz="3600" dirty="0" err="1"/>
              <a:t>estas</a:t>
            </a:r>
            <a:r>
              <a:rPr lang="en-US" sz="3600" dirty="0"/>
              <a:t> </a:t>
            </a:r>
            <a:r>
              <a:rPr lang="en-US" sz="3600" dirty="0" err="1"/>
              <a:t>tendencias</a:t>
            </a:r>
            <a:r>
              <a:rPr lang="en-US" sz="3600" dirty="0"/>
              <a:t> </a:t>
            </a:r>
            <a:r>
              <a:rPr lang="en-US" sz="3600" dirty="0" err="1"/>
              <a:t>homofílicas</a:t>
            </a:r>
            <a:r>
              <a:rPr lang="en-US" sz="3600" dirty="0"/>
              <a:t>?</a:t>
            </a:r>
            <a:endParaRPr lang="en-M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D691-0498-72C1-9EA5-771FDD3D7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225"/>
            <a:ext cx="5091841" cy="4249004"/>
          </a:xfrm>
        </p:spPr>
        <p:txBody>
          <a:bodyPr>
            <a:normAutofit/>
          </a:bodyPr>
          <a:lstStyle/>
          <a:p>
            <a:r>
              <a:rPr lang="en-US" sz="2000" dirty="0" err="1"/>
              <a:t>Facilitar</a:t>
            </a:r>
            <a:r>
              <a:rPr lang="en-US" sz="2000" dirty="0"/>
              <a:t> </a:t>
            </a:r>
            <a:r>
              <a:rPr lang="en-US" sz="2000" dirty="0" err="1"/>
              <a:t>talleres</a:t>
            </a:r>
            <a:r>
              <a:rPr lang="en-US" sz="2000" dirty="0"/>
              <a:t> </a:t>
            </a:r>
            <a:r>
              <a:rPr lang="en-US" sz="2000" dirty="0" err="1"/>
              <a:t>comunitarios</a:t>
            </a:r>
            <a:endParaRPr lang="en-US" sz="2000" dirty="0"/>
          </a:p>
          <a:p>
            <a:pPr lvl="1"/>
            <a:r>
              <a:rPr lang="en-US" sz="1800" dirty="0"/>
              <a:t>Red de </a:t>
            </a:r>
            <a:r>
              <a:rPr lang="en-US" sz="1800" dirty="0" err="1"/>
              <a:t>diferentes</a:t>
            </a:r>
            <a:r>
              <a:rPr lang="en-US" sz="1800" dirty="0"/>
              <a:t> aldeas </a:t>
            </a:r>
          </a:p>
          <a:p>
            <a:r>
              <a:rPr lang="en-US" sz="2000" dirty="0" err="1"/>
              <a:t>Uso</a:t>
            </a:r>
            <a:r>
              <a:rPr lang="en-US" sz="2000" dirty="0"/>
              <a:t> de las </a:t>
            </a:r>
            <a:r>
              <a:rPr lang="en-US" sz="2000" dirty="0" err="1"/>
              <a:t>tecnologías</a:t>
            </a:r>
            <a:r>
              <a:rPr lang="en-US" sz="2000" dirty="0"/>
              <a:t> de la </a:t>
            </a:r>
            <a:r>
              <a:rPr lang="en-US" sz="2000" dirty="0" err="1"/>
              <a:t>información</a:t>
            </a:r>
            <a:r>
              <a:rPr lang="en-US" sz="2000" dirty="0"/>
              <a:t> y la </a:t>
            </a:r>
            <a:r>
              <a:rPr lang="en-US" sz="2000" dirty="0" err="1"/>
              <a:t>comunicación</a:t>
            </a:r>
            <a:r>
              <a:rPr lang="en-US" sz="2000" dirty="0"/>
              <a:t> (TIC) </a:t>
            </a:r>
          </a:p>
          <a:p>
            <a:pPr lvl="1"/>
            <a:r>
              <a:rPr lang="en-US" sz="1600" dirty="0"/>
              <a:t>(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ejemplo</a:t>
            </a:r>
            <a:r>
              <a:rPr lang="en-US" sz="1600" dirty="0"/>
              <a:t>, </a:t>
            </a:r>
            <a:r>
              <a:rPr lang="en-US" sz="1600" dirty="0" err="1"/>
              <a:t>compartir</a:t>
            </a:r>
            <a:r>
              <a:rPr lang="en-US" sz="1600" dirty="0"/>
              <a:t> videos y </a:t>
            </a:r>
            <a:r>
              <a:rPr lang="en-US" sz="1600" dirty="0" err="1"/>
              <a:t>fotos</a:t>
            </a:r>
            <a:r>
              <a:rPr lang="en-US" sz="1600" dirty="0"/>
              <a:t> entre </a:t>
            </a:r>
            <a:r>
              <a:rPr lang="en-US" sz="1600" dirty="0" err="1"/>
              <a:t>agricultores</a:t>
            </a:r>
            <a:r>
              <a:rPr lang="en-US" sz="1600" dirty="0"/>
              <a:t> a </a:t>
            </a:r>
            <a:r>
              <a:rPr lang="en-US" sz="1600" dirty="0" err="1"/>
              <a:t>través</a:t>
            </a:r>
            <a:r>
              <a:rPr lang="en-US" sz="1600" dirty="0"/>
              <a:t> de WhatsApp)</a:t>
            </a:r>
            <a:endParaRPr lang="en-US" sz="1800" dirty="0"/>
          </a:p>
          <a:p>
            <a:r>
              <a:rPr lang="en-US" sz="2000" dirty="0" err="1"/>
              <a:t>Integración</a:t>
            </a:r>
            <a:r>
              <a:rPr lang="en-US" sz="2000" dirty="0"/>
              <a:t> del </a:t>
            </a:r>
            <a:r>
              <a:rPr lang="en-US" sz="2000" dirty="0" err="1"/>
              <a:t>análisis</a:t>
            </a:r>
            <a:r>
              <a:rPr lang="en-US" sz="2000" dirty="0"/>
              <a:t> de </a:t>
            </a:r>
            <a:r>
              <a:rPr lang="en-US" sz="2000" dirty="0" err="1"/>
              <a:t>género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enfoques</a:t>
            </a:r>
            <a:r>
              <a:rPr lang="en-US" sz="2000" dirty="0"/>
              <a:t> </a:t>
            </a:r>
            <a:r>
              <a:rPr lang="en-US" sz="2000" dirty="0" err="1"/>
              <a:t>centrados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agricultores</a:t>
            </a:r>
            <a:endParaRPr lang="en-MW" sz="2000" dirty="0"/>
          </a:p>
        </p:txBody>
      </p:sp>
      <p:pic>
        <p:nvPicPr>
          <p:cNvPr id="5" name="Picture 4" descr="C:\Users\DANISO\Desktop\Documents\Farmer Research Networks\FRN 2020 - 2021\Photos\ODK Training\IMG_20210223_131902_074.jpg">
            <a:extLst>
              <a:ext uri="{FF2B5EF4-FFF2-40B4-BE49-F238E27FC236}">
                <a16:creationId xmlns:a16="http://schemas.microsoft.com/office/drawing/2014/main" id="{4E4DDFFB-821E-63EC-D3E9-85BFF89538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 b="3833"/>
          <a:stretch/>
        </p:blipFill>
        <p:spPr bwMode="auto">
          <a:xfrm>
            <a:off x="6810375" y="1817742"/>
            <a:ext cx="4012523" cy="3867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8"/>
    </mc:Choice>
    <mc:Fallback xmlns="">
      <p:transition spd="slow" advTm="671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36C8D-630B-20EA-9720-C091EF7FE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785006"/>
            <a:ext cx="5649967" cy="3843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C7D8E-A3F5-5350-9CB2-7838F25A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36" y="196312"/>
            <a:ext cx="10515600" cy="1325563"/>
          </a:xfrm>
        </p:spPr>
        <p:txBody>
          <a:bodyPr/>
          <a:lstStyle/>
          <a:p>
            <a:r>
              <a:rPr lang="en-US" dirty="0"/>
              <a:t>Por </a:t>
            </a:r>
            <a:r>
              <a:rPr lang="en-US" dirty="0" err="1"/>
              <a:t>qué</a:t>
            </a:r>
            <a:r>
              <a:rPr lang="en-US" dirty="0"/>
              <a:t> las redes </a:t>
            </a:r>
            <a:r>
              <a:rPr lang="en-US" dirty="0" err="1"/>
              <a:t>sociales</a:t>
            </a:r>
            <a:r>
              <a:rPr lang="en-US" dirty="0"/>
              <a:t>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A7C7-357A-1B73-4B35-CAA62646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35" y="1310742"/>
            <a:ext cx="564996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Las redes </a:t>
            </a:r>
            <a:r>
              <a:rPr lang="en-US" sz="2400" dirty="0" err="1"/>
              <a:t>sociales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capital social
</a:t>
            </a:r>
            <a:r>
              <a:rPr lang="en-US" sz="2400" dirty="0" err="1"/>
              <a:t>Espacios</a:t>
            </a:r>
            <a:r>
              <a:rPr lang="en-US" sz="2400" dirty="0"/>
              <a:t> para la </a:t>
            </a:r>
            <a:r>
              <a:rPr lang="en-US" sz="2400" dirty="0" err="1"/>
              <a:t>interacción</a:t>
            </a:r>
            <a:r>
              <a:rPr lang="en-US" sz="2400" dirty="0"/>
              <a:t> entre </a:t>
            </a:r>
            <a:r>
              <a:rPr lang="en-US" sz="2400" dirty="0" err="1"/>
              <a:t>agricultores</a:t>
            </a:r>
            <a:r>
              <a:rPr lang="en-US" sz="2400" dirty="0"/>
              <a:t>, </a:t>
            </a:r>
            <a:r>
              <a:rPr lang="en-US" sz="2400" dirty="0" err="1"/>
              <a:t>científicos</a:t>
            </a:r>
            <a:r>
              <a:rPr lang="en-US" sz="2400" dirty="0"/>
              <a:t> y </a:t>
            </a:r>
            <a:r>
              <a:rPr lang="en-US" sz="2400" dirty="0" err="1"/>
              <a:t>extensionistas</a:t>
            </a:r>
            <a:r>
              <a:rPr lang="en-US" sz="2400" dirty="0"/>
              <a:t>
</a:t>
            </a:r>
            <a:r>
              <a:rPr lang="en-US" sz="2400" dirty="0" err="1"/>
              <a:t>Colaboraciones</a:t>
            </a:r>
            <a:r>
              <a:rPr lang="en-US" sz="2400" dirty="0"/>
              <a:t> que </a:t>
            </a:r>
            <a:r>
              <a:rPr lang="en-US" sz="2400" dirty="0" err="1"/>
              <a:t>generan</a:t>
            </a:r>
            <a:r>
              <a:rPr lang="en-US" sz="2400" dirty="0"/>
              <a:t>, </a:t>
            </a:r>
            <a:r>
              <a:rPr lang="en-US" sz="2400" dirty="0" err="1"/>
              <a:t>adaptan</a:t>
            </a:r>
            <a:r>
              <a:rPr lang="en-US" sz="2400" dirty="0"/>
              <a:t> y </a:t>
            </a:r>
            <a:r>
              <a:rPr lang="en-US" sz="2400" dirty="0" err="1"/>
              <a:t>difunden</a:t>
            </a:r>
            <a:r>
              <a:rPr lang="en-US" sz="2400" dirty="0"/>
              <a:t> </a:t>
            </a:r>
            <a:r>
              <a:rPr lang="en-US" sz="2400" dirty="0" err="1"/>
              <a:t>innovaciones</a:t>
            </a:r>
            <a:r>
              <a:rPr lang="en-US" sz="2400" dirty="0"/>
              <a:t>
</a:t>
            </a:r>
            <a:r>
              <a:rPr lang="en-US" sz="2400" dirty="0" err="1"/>
              <a:t>Facilitar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flujo</a:t>
            </a:r>
            <a:r>
              <a:rPr lang="en-US" sz="2400" dirty="0"/>
              <a:t> de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conocimientos</a:t>
            </a:r>
            <a:r>
              <a:rPr lang="en-US" sz="2400" dirty="0"/>
              <a:t> y </a:t>
            </a:r>
            <a:r>
              <a:rPr lang="en-US" sz="2400" dirty="0" err="1"/>
              <a:t>prácticas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agrícola</a:t>
            </a:r>
            <a:endParaRPr lang="en-MW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3BF2-E71B-E4AA-0B63-314A9649A593}"/>
              </a:ext>
            </a:extLst>
          </p:cNvPr>
          <p:cNvSpPr/>
          <p:nvPr/>
        </p:nvSpPr>
        <p:spPr>
          <a:xfrm>
            <a:off x="-98474" y="4717984"/>
            <a:ext cx="12421772" cy="111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3e PRINCIPE RAI</a:t>
            </a:r>
          </a:p>
          <a:p>
            <a:pPr algn="ctr"/>
            <a:r>
              <a:rPr lang="en-GB" sz="2000" b="1" dirty="0"/>
              <a:t>Las redes </a:t>
            </a:r>
            <a:r>
              <a:rPr lang="en-GB" sz="2000" b="1" dirty="0" err="1"/>
              <a:t>facilitan</a:t>
            </a:r>
            <a:r>
              <a:rPr lang="en-GB" sz="2000" b="1" dirty="0"/>
              <a:t> la </a:t>
            </a:r>
            <a:r>
              <a:rPr lang="en-GB" sz="2000" b="1" dirty="0" err="1"/>
              <a:t>colaboración</a:t>
            </a:r>
            <a:r>
              <a:rPr lang="en-GB" sz="2000" b="1" dirty="0"/>
              <a:t> y las </a:t>
            </a:r>
            <a:r>
              <a:rPr lang="en-GB" sz="2000" b="1" dirty="0" err="1"/>
              <a:t>oportunidades</a:t>
            </a:r>
            <a:r>
              <a:rPr lang="en-GB" sz="2000" b="1" dirty="0"/>
              <a:t> para </a:t>
            </a:r>
            <a:r>
              <a:rPr lang="en-GB" sz="2000" b="1" dirty="0" err="1"/>
              <a:t>el</a:t>
            </a:r>
            <a:r>
              <a:rPr lang="en-GB" sz="2000" b="1" dirty="0"/>
              <a:t> </a:t>
            </a:r>
            <a:r>
              <a:rPr lang="en-GB" sz="2000" b="1" dirty="0" err="1"/>
              <a:t>aprendizaje</a:t>
            </a:r>
            <a:r>
              <a:rPr lang="en-GB" sz="2000" b="1" dirty="0"/>
              <a:t> y </a:t>
            </a:r>
            <a:r>
              <a:rPr lang="en-GB" sz="2000" b="1" dirty="0" err="1"/>
              <a:t>el</a:t>
            </a:r>
            <a:r>
              <a:rPr lang="en-GB" sz="2000" b="1" dirty="0"/>
              <a:t> </a:t>
            </a:r>
            <a:r>
              <a:rPr lang="en-GB" sz="2000" b="1" dirty="0" err="1"/>
              <a:t>intercambio</a:t>
            </a:r>
            <a:r>
              <a:rPr lang="en-GB" sz="2000" b="1" dirty="0"/>
              <a:t> de </a:t>
            </a:r>
            <a:r>
              <a:rPr lang="en-GB" sz="2000" b="1" dirty="0" err="1"/>
              <a:t>conocimientos</a:t>
            </a:r>
            <a:endParaRPr lang="en-MW" sz="1600" dirty="0"/>
          </a:p>
        </p:txBody>
      </p:sp>
    </p:spTree>
    <p:extLst>
      <p:ext uri="{BB962C8B-B14F-4D97-AF65-F5344CB8AC3E}">
        <p14:creationId xmlns:p14="http://schemas.microsoft.com/office/powerpoint/2010/main" val="26048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3"/>
    </mc:Choice>
    <mc:Fallback xmlns="">
      <p:transition spd="slow" advTm="576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3EE33B-73BE-6F56-755A-6110EEC52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r="13818" b="22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681C1-1162-C3C2-3636-8E7C9FF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19" y="1132637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dirty="0"/>
            </a:br>
            <a:r>
              <a:rPr lang="en-US" dirty="0"/>
              <a:t>ZIKOMO KWAMBIRI</a:t>
            </a:r>
            <a:br>
              <a:rPr lang="en-US" dirty="0"/>
            </a:br>
            <a:r>
              <a:rPr lang="en-US" dirty="0"/>
              <a:t>Gracias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CE9410-B04C-2670-5F24-1FEC18E67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5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4"/>
    </mc:Choice>
    <mc:Fallback xmlns="">
      <p:transition spd="slow" advTm="8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BD79-F860-F237-CA14-798ACC5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3" y="342559"/>
            <a:ext cx="1006426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Las redes </a:t>
            </a:r>
            <a:r>
              <a:rPr lang="en-US" sz="4000" dirty="0" err="1"/>
              <a:t>sociales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enfoques</a:t>
            </a:r>
            <a:r>
              <a:rPr lang="en-US" sz="4000" dirty="0"/>
              <a:t> </a:t>
            </a:r>
            <a:r>
              <a:rPr lang="en-US" sz="4000" dirty="0" err="1"/>
              <a:t>centrados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agricultor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F7CE-85C9-3DD1-8E20-2FAF9797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2362963"/>
            <a:ext cx="6499274" cy="4519191"/>
          </a:xfrm>
        </p:spPr>
        <p:txBody>
          <a:bodyPr>
            <a:normAutofit/>
          </a:bodyPr>
          <a:lstStyle/>
          <a:p>
            <a:r>
              <a:rPr lang="en-US" sz="2000" dirty="0"/>
              <a:t>Los </a:t>
            </a:r>
            <a:r>
              <a:rPr lang="en-US" sz="2000" dirty="0" err="1"/>
              <a:t>enfoques</a:t>
            </a:r>
            <a:r>
              <a:rPr lang="en-US" sz="2000" dirty="0"/>
              <a:t> </a:t>
            </a:r>
            <a:r>
              <a:rPr lang="en-US" sz="2000" dirty="0" err="1"/>
              <a:t>centrados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agricultor</a:t>
            </a:r>
            <a:r>
              <a:rPr lang="en-US" sz="2000" dirty="0"/>
              <a:t> </a:t>
            </a:r>
            <a:r>
              <a:rPr lang="en-US" sz="2000" dirty="0" err="1"/>
              <a:t>fortalecen</a:t>
            </a:r>
            <a:r>
              <a:rPr lang="en-US" sz="2000" dirty="0"/>
              <a:t> las redes </a:t>
            </a:r>
            <a:r>
              <a:rPr lang="en-US" sz="2000" dirty="0" err="1"/>
              <a:t>sociales</a:t>
            </a:r>
            <a:r>
              <a:rPr lang="en-US" sz="2000" dirty="0"/>
              <a:t>
</a:t>
            </a:r>
            <a:r>
              <a:rPr lang="en-US" sz="2000" dirty="0" err="1"/>
              <a:t>Vínculos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r>
              <a:rPr lang="en-US" sz="2000" dirty="0"/>
              <a:t> entre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miembros</a:t>
            </a:r>
            <a:r>
              <a:rPr lang="en-US" sz="2000" dirty="0"/>
              <a:t>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que </a:t>
            </a:r>
            <a:r>
              <a:rPr lang="en-US" sz="2000" dirty="0" err="1"/>
              <a:t>participan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1600" dirty="0" err="1"/>
              <a:t>Comités</a:t>
            </a:r>
            <a:r>
              <a:rPr lang="en-US" sz="1600" dirty="0"/>
              <a:t> de </a:t>
            </a:r>
            <a:r>
              <a:rPr lang="en-US" sz="1600" dirty="0" err="1"/>
              <a:t>Investigación</a:t>
            </a:r>
            <a:r>
              <a:rPr lang="en-US" sz="1600" dirty="0"/>
              <a:t> </a:t>
            </a:r>
            <a:r>
              <a:rPr lang="en-US" sz="1600" dirty="0" err="1"/>
              <a:t>Agropecuaria</a:t>
            </a:r>
            <a:r>
              <a:rPr lang="en-US" sz="1600" dirty="0"/>
              <a:t> Locales (CIALs) </a:t>
            </a:r>
            <a:r>
              <a:rPr lang="en-US" sz="1600" dirty="0" err="1"/>
              <a:t>en</a:t>
            </a:r>
            <a:r>
              <a:rPr lang="en-US" sz="1600" dirty="0"/>
              <a:t> América Latina</a:t>
            </a:r>
          </a:p>
          <a:p>
            <a:pPr lvl="2"/>
            <a:r>
              <a:rPr lang="en-US" sz="1600" dirty="0" err="1"/>
              <a:t>Escuelas</a:t>
            </a:r>
            <a:r>
              <a:rPr lang="en-US" sz="1600" dirty="0"/>
              <a:t> de campo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África</a:t>
            </a:r>
            <a:r>
              <a:rPr lang="en-US" sz="1600" dirty="0"/>
              <a:t> Occidental y Kenia
Los </a:t>
            </a:r>
            <a:r>
              <a:rPr lang="en-US" sz="1600" dirty="0" err="1"/>
              <a:t>líderes</a:t>
            </a:r>
            <a:r>
              <a:rPr lang="en-US" sz="1600" dirty="0"/>
              <a:t> </a:t>
            </a:r>
            <a:r>
              <a:rPr lang="en-US" sz="1600" dirty="0" err="1"/>
              <a:t>agrícolas</a:t>
            </a:r>
            <a:r>
              <a:rPr lang="en-US" sz="1600" dirty="0"/>
              <a:t> </a:t>
            </a:r>
            <a:r>
              <a:rPr lang="en-US" sz="1600" dirty="0" err="1"/>
              <a:t>contribuyen</a:t>
            </a:r>
            <a:r>
              <a:rPr lang="en-US" sz="1600" dirty="0"/>
              <a:t> a la </a:t>
            </a:r>
            <a:r>
              <a:rPr lang="en-US" sz="1600" dirty="0" err="1"/>
              <a:t>investigación</a:t>
            </a:r>
            <a:r>
              <a:rPr lang="en-US" sz="1600" dirty="0"/>
              <a:t> </a:t>
            </a:r>
            <a:r>
              <a:rPr lang="en-US" sz="1600" dirty="0" err="1"/>
              <a:t>agrícola</a:t>
            </a:r>
            <a:r>
              <a:rPr lang="en-US" sz="1600" dirty="0"/>
              <a:t>
</a:t>
            </a:r>
            <a:r>
              <a:rPr lang="en-US" sz="1600" dirty="0" err="1"/>
              <a:t>Agricultores</a:t>
            </a:r>
            <a:r>
              <a:rPr lang="en-US" sz="1600" dirty="0"/>
              <a:t> </a:t>
            </a:r>
            <a:r>
              <a:rPr lang="en-US" sz="1600" dirty="0" err="1"/>
              <a:t>reconocidos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agentes</a:t>
            </a:r>
            <a:r>
              <a:rPr lang="en-US" sz="1600" dirty="0"/>
              <a:t> de </a:t>
            </a:r>
            <a:r>
              <a:rPr lang="en-US" sz="1600" dirty="0" err="1"/>
              <a:t>innovación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Honduras</a:t>
            </a:r>
          </a:p>
          <a:p>
            <a:pPr lvl="1"/>
            <a:r>
              <a:rPr lang="en-US" sz="1800" dirty="0" err="1"/>
              <a:t>Aumento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</a:t>
            </a:r>
            <a:r>
              <a:rPr lang="en-US" sz="1800" dirty="0" err="1"/>
              <a:t>vínculos</a:t>
            </a:r>
            <a:r>
              <a:rPr lang="en-US" sz="1800" dirty="0"/>
              <a:t> entre las </a:t>
            </a:r>
            <a:r>
              <a:rPr lang="en-US" sz="1800" dirty="0" err="1"/>
              <a:t>escuelas</a:t>
            </a:r>
            <a:r>
              <a:rPr lang="en-US" sz="1800" dirty="0"/>
              <a:t> de campo y las </a:t>
            </a:r>
            <a:r>
              <a:rPr lang="en-US" sz="1800" dirty="0" err="1"/>
              <a:t>universidades</a:t>
            </a:r>
            <a:r>
              <a:rPr lang="en-US" sz="1800" dirty="0"/>
              <a:t>, la </a:t>
            </a:r>
            <a:r>
              <a:rPr lang="en-US" sz="1800" dirty="0" err="1"/>
              <a:t>investigación</a:t>
            </a:r>
            <a:r>
              <a:rPr lang="en-US" sz="1800" dirty="0"/>
              <a:t> y la </a:t>
            </a:r>
            <a:r>
              <a:rPr lang="en-US" sz="1800" dirty="0" err="1"/>
              <a:t>expansión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Asia. </a:t>
            </a:r>
            <a:endParaRPr lang="en-MW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DFD25-EB75-1C8C-4E3A-8E49CE302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3" y="1668122"/>
            <a:ext cx="5194417" cy="38958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A67E7B-E566-A437-DC7A-05FEDA44CEB9}"/>
              </a:ext>
            </a:extLst>
          </p:cNvPr>
          <p:cNvSpPr/>
          <p:nvPr/>
        </p:nvSpPr>
        <p:spPr>
          <a:xfrm>
            <a:off x="30722" y="1668122"/>
            <a:ext cx="6929537" cy="567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 </a:t>
            </a:r>
            <a:r>
              <a:rPr lang="en-US" sz="3200" dirty="0" err="1"/>
              <a:t>investigación</a:t>
            </a:r>
            <a:r>
              <a:rPr lang="en-US" sz="3200" dirty="0"/>
              <a:t> </a:t>
            </a:r>
            <a:r>
              <a:rPr lang="en-US" sz="3200" dirty="0" err="1"/>
              <a:t>sugiere</a:t>
            </a:r>
            <a:r>
              <a:rPr lang="en-US" sz="3200" dirty="0"/>
              <a:t> que...</a:t>
            </a:r>
            <a:endParaRPr lang="en-MW" sz="3200" dirty="0"/>
          </a:p>
        </p:txBody>
      </p:sp>
    </p:spTree>
    <p:extLst>
      <p:ext uri="{BB962C8B-B14F-4D97-AF65-F5344CB8AC3E}">
        <p14:creationId xmlns:p14="http://schemas.microsoft.com/office/powerpoint/2010/main" val="31542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3"/>
    </mc:Choice>
    <mc:Fallback xmlns="">
      <p:transition spd="slow" advTm="884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2D69-F08B-EF47-1147-03EE511F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365125"/>
            <a:ext cx="10515600" cy="1325563"/>
          </a:xfrm>
        </p:spPr>
        <p:txBody>
          <a:bodyPr/>
          <a:lstStyle/>
          <a:p>
            <a:r>
              <a:rPr lang="en-US" dirty="0" err="1"/>
              <a:t>Profundización</a:t>
            </a:r>
            <a:r>
              <a:rPr lang="en-US" dirty="0"/>
              <a:t> de </a:t>
            </a:r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redes </a:t>
            </a:r>
            <a:r>
              <a:rPr lang="en-US" dirty="0" err="1"/>
              <a:t>sociales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7DD-9D70-0922-DAD0-3A3291D2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6" y="1573725"/>
            <a:ext cx="8446560" cy="4737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Sabemos</a:t>
            </a:r>
            <a:r>
              <a:rPr lang="en-US" sz="2400" dirty="0"/>
              <a:t> que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enfoques</a:t>
            </a:r>
            <a:r>
              <a:rPr lang="en-US" sz="2400" dirty="0"/>
              <a:t> </a:t>
            </a:r>
            <a:r>
              <a:rPr lang="en-US" sz="2400" dirty="0" err="1"/>
              <a:t>centrados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agricultor</a:t>
            </a:r>
            <a:r>
              <a:rPr lang="en-US" sz="2400" dirty="0"/>
              <a:t> </a:t>
            </a:r>
            <a:r>
              <a:rPr lang="en-US" sz="2400" dirty="0" err="1"/>
              <a:t>crean</a:t>
            </a:r>
            <a:r>
              <a:rPr lang="en-US" sz="2400" dirty="0"/>
              <a:t> redes, </a:t>
            </a:r>
            <a:r>
              <a:rPr lang="en-US" sz="2400" dirty="0" err="1"/>
              <a:t>pero</a:t>
            </a:r>
            <a:r>
              <a:rPr lang="en-US" sz="2400" dirty="0"/>
              <a:t> …..</a:t>
            </a:r>
          </a:p>
          <a:p>
            <a:pPr lvl="1"/>
            <a:r>
              <a:rPr lang="en-US" sz="2000" dirty="0" err="1"/>
              <a:t>Tenemos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comprensión</a:t>
            </a:r>
            <a:r>
              <a:rPr lang="en-US" sz="2000" dirty="0"/>
              <a:t> </a:t>
            </a:r>
            <a:r>
              <a:rPr lang="en-US" sz="2000" dirty="0" err="1"/>
              <a:t>limitada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procesos</a:t>
            </a:r>
            <a:r>
              <a:rPr lang="en-US" sz="2000" dirty="0"/>
              <a:t> que </a:t>
            </a:r>
            <a:r>
              <a:rPr lang="en-US" sz="2000" dirty="0" err="1"/>
              <a:t>tienen</a:t>
            </a:r>
            <a:r>
              <a:rPr lang="en-US" sz="2000" dirty="0"/>
              <a:t> </a:t>
            </a:r>
            <a:r>
              <a:rPr lang="en-US" sz="2000" dirty="0" err="1"/>
              <a:t>lugar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estas</a:t>
            </a:r>
            <a:r>
              <a:rPr lang="en-US" sz="2000" dirty="0"/>
              <a:t> redes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análisis</a:t>
            </a:r>
            <a:r>
              <a:rPr lang="en-US" dirty="0"/>
              <a:t> de redes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sz="2000" dirty="0"/>
              <a:t>
</a:t>
            </a:r>
            <a:r>
              <a:rPr lang="en-US" sz="2000" dirty="0" err="1"/>
              <a:t>Investigar</a:t>
            </a:r>
            <a:r>
              <a:rPr lang="en-US" sz="2000" dirty="0"/>
              <a:t> </a:t>
            </a:r>
            <a:r>
              <a:rPr lang="en-US" sz="2000" dirty="0" err="1"/>
              <a:t>fenómenos</a:t>
            </a:r>
            <a:r>
              <a:rPr lang="en-US" sz="2000" dirty="0"/>
              <a:t> </a:t>
            </a:r>
            <a:r>
              <a:rPr lang="en-US" sz="2000" dirty="0" err="1"/>
              <a:t>relacionados</a:t>
            </a:r>
            <a:r>
              <a:rPr lang="en-US" sz="2000" dirty="0"/>
              <a:t> con las </a:t>
            </a:r>
            <a:r>
              <a:rPr lang="en-US" sz="2000" dirty="0" err="1"/>
              <a:t>relaciones</a:t>
            </a:r>
            <a:r>
              <a:rPr lang="en-US" sz="2000" dirty="0"/>
              <a:t> </a:t>
            </a:r>
            <a:r>
              <a:rPr lang="en-US" sz="2000" dirty="0" err="1"/>
              <a:t>sociales</a:t>
            </a:r>
            <a:endParaRPr lang="en-US" sz="2000" dirty="0"/>
          </a:p>
          <a:p>
            <a:r>
              <a:rPr lang="en-US" sz="2400" dirty="0"/>
              <a:t>Los </a:t>
            </a:r>
            <a:r>
              <a:rPr lang="en-US" sz="2400" dirty="0" err="1"/>
              <a:t>enfoques</a:t>
            </a:r>
            <a:r>
              <a:rPr lang="en-US" sz="2400" dirty="0"/>
              <a:t> de red se </a:t>
            </a:r>
            <a:r>
              <a:rPr lang="en-US" sz="2400" dirty="0" err="1"/>
              <a:t>utilizan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estudios</a:t>
            </a:r>
            <a:r>
              <a:rPr lang="en-US" sz="2400" dirty="0"/>
              <a:t> de </a:t>
            </a:r>
            <a:r>
              <a:rPr lang="en-US" sz="2400" dirty="0" err="1"/>
              <a:t>adopción</a:t>
            </a:r>
            <a:endParaRPr lang="en-US" sz="2400" dirty="0"/>
          </a:p>
          <a:p>
            <a:pPr lvl="1"/>
            <a:r>
              <a:rPr lang="en-US" sz="2000" dirty="0"/>
              <a:t>Frijoles </a:t>
            </a:r>
            <a:r>
              <a:rPr lang="en-US" sz="2000" dirty="0" err="1"/>
              <a:t>comunes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Tanzania (</a:t>
            </a:r>
            <a:r>
              <a:rPr lang="en-US" sz="2000" dirty="0" err="1"/>
              <a:t>Kansiime</a:t>
            </a:r>
            <a:r>
              <a:rPr lang="en-US" sz="2000" dirty="0"/>
              <a:t> et al. 2018)</a:t>
            </a:r>
            <a:r>
              <a:rPr lang="en-US" sz="2400" dirty="0"/>
              <a:t>,</a:t>
            </a:r>
            <a:endParaRPr lang="en-US" sz="2000" dirty="0"/>
          </a:p>
          <a:p>
            <a:pPr lvl="1"/>
            <a:r>
              <a:rPr lang="en-US" sz="2000" dirty="0" err="1"/>
              <a:t>Plantación</a:t>
            </a:r>
            <a:r>
              <a:rPr lang="en-US" sz="2000" dirty="0"/>
              <a:t> de </a:t>
            </a:r>
            <a:r>
              <a:rPr lang="en-US" sz="2000" dirty="0" err="1"/>
              <a:t>pozos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Malawi (Beaman et al. 2015), </a:t>
            </a:r>
          </a:p>
          <a:p>
            <a:pPr lvl="1"/>
            <a:r>
              <a:rPr lang="en-US" sz="2000" dirty="0" err="1"/>
              <a:t>Variedades</a:t>
            </a:r>
            <a:r>
              <a:rPr lang="en-US" sz="2000" dirty="0"/>
              <a:t> </a:t>
            </a:r>
            <a:r>
              <a:rPr lang="en-US" sz="2000" dirty="0" err="1"/>
              <a:t>mejoradas</a:t>
            </a:r>
            <a:r>
              <a:rPr lang="en-US" sz="2000" dirty="0"/>
              <a:t> de </a:t>
            </a:r>
            <a:r>
              <a:rPr lang="en-US" sz="2000" dirty="0" err="1"/>
              <a:t>cacahuetes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Kenia y Uganda (</a:t>
            </a:r>
            <a:r>
              <a:rPr lang="en-US" sz="2000" dirty="0" err="1"/>
              <a:t>Thuo</a:t>
            </a:r>
            <a:r>
              <a:rPr lang="en-US" sz="2000" dirty="0"/>
              <a:t> et al. 2013)</a:t>
            </a:r>
            <a:endParaRPr lang="en-MW" sz="2000" dirty="0"/>
          </a:p>
        </p:txBody>
      </p:sp>
      <p:pic>
        <p:nvPicPr>
          <p:cNvPr id="2050" name="Picture 2" descr="vector illustration social network analysis on white background">
            <a:extLst>
              <a:ext uri="{FF2B5EF4-FFF2-40B4-BE49-F238E27FC236}">
                <a16:creationId xmlns:a16="http://schemas.microsoft.com/office/drawing/2014/main" id="{10D3F16E-C68B-2B72-735F-7D2AFBEA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0" y="2413256"/>
            <a:ext cx="3426354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9"/>
    </mc:Choice>
    <mc:Fallback xmlns="">
      <p:transition spd="slow" advTm="1064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3000-CD66-B4B0-9637-5FD97C67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74" y="342137"/>
            <a:ext cx="10515600" cy="1460500"/>
          </a:xfrm>
        </p:spPr>
        <p:txBody>
          <a:bodyPr>
            <a:noAutofit/>
          </a:bodyPr>
          <a:lstStyle/>
          <a:p>
            <a:r>
              <a:rPr lang="en-US" sz="3200" dirty="0" err="1"/>
              <a:t>Comprender</a:t>
            </a:r>
            <a:r>
              <a:rPr lang="en-US" sz="3200" dirty="0"/>
              <a:t> </a:t>
            </a:r>
            <a:r>
              <a:rPr lang="en-US" sz="3200" dirty="0" err="1"/>
              <a:t>cómo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enfoques</a:t>
            </a:r>
            <a:r>
              <a:rPr lang="en-US" sz="3200" dirty="0"/>
              <a:t> </a:t>
            </a:r>
            <a:r>
              <a:rPr lang="en-US" sz="3200" dirty="0" err="1"/>
              <a:t>centrados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agricultor</a:t>
            </a:r>
            <a:r>
              <a:rPr lang="en-US" sz="3200" dirty="0"/>
              <a:t> </a:t>
            </a:r>
            <a:r>
              <a:rPr lang="en-US" sz="3200" dirty="0" err="1"/>
              <a:t>facilitan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intercambio</a:t>
            </a:r>
            <a:r>
              <a:rPr lang="en-US" sz="3200" dirty="0"/>
              <a:t> de </a:t>
            </a:r>
            <a:r>
              <a:rPr lang="en-US" sz="3200" dirty="0" err="1"/>
              <a:t>información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la </a:t>
            </a:r>
            <a:r>
              <a:rPr lang="en-US" sz="3200" dirty="0" err="1"/>
              <a:t>salud</a:t>
            </a:r>
            <a:r>
              <a:rPr lang="en-US" sz="3200" dirty="0"/>
              <a:t> del </a:t>
            </a:r>
            <a:r>
              <a:rPr lang="en-US" sz="3200" dirty="0" err="1"/>
              <a:t>suelo</a:t>
            </a:r>
            <a:endParaRPr lang="en-MW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598E-E402-B925-7612-6030A25C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74" y="2037915"/>
            <a:ext cx="6107318" cy="4351338"/>
          </a:xfrm>
        </p:spPr>
        <p:txBody>
          <a:bodyPr>
            <a:noAutofit/>
          </a:bodyPr>
          <a:lstStyle/>
          <a:p>
            <a:r>
              <a:rPr lang="en-US" sz="2000" dirty="0"/>
              <a:t>Un </a:t>
            </a:r>
            <a:r>
              <a:rPr lang="en-US" sz="2000" dirty="0" err="1"/>
              <a:t>enfoque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las redes </a:t>
            </a:r>
            <a:r>
              <a:rPr lang="en-US" sz="2000" dirty="0" err="1"/>
              <a:t>sociales</a:t>
            </a:r>
            <a:r>
              <a:rPr lang="en-US" sz="2000" dirty="0"/>
              <a:t> </a:t>
            </a:r>
            <a:r>
              <a:rPr lang="en-US" sz="2000" dirty="0" err="1"/>
              <a:t>verticales</a:t>
            </a:r>
            <a:r>
              <a:rPr lang="en-US" sz="2000" dirty="0"/>
              <a:t> y </a:t>
            </a:r>
            <a:r>
              <a:rPr lang="en-US" sz="2000" dirty="0" err="1"/>
              <a:t>horizontales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Redes </a:t>
            </a:r>
            <a:r>
              <a:rPr lang="en-US" sz="1800" dirty="0" err="1"/>
              <a:t>verticales</a:t>
            </a:r>
            <a:r>
              <a:rPr lang="en-US" sz="1800" dirty="0"/>
              <a:t> (</a:t>
            </a:r>
            <a:r>
              <a:rPr lang="en-US" sz="1800" i="1" dirty="0"/>
              <a:t>bridging ties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 err="1"/>
              <a:t>Involucrar</a:t>
            </a:r>
            <a:r>
              <a:rPr lang="en-US" sz="1600" dirty="0"/>
              <a:t> </a:t>
            </a:r>
            <a:r>
              <a:rPr lang="en-US" sz="1600" dirty="0" err="1"/>
              <a:t>interacciones</a:t>
            </a:r>
            <a:r>
              <a:rPr lang="en-US" sz="1600" dirty="0"/>
              <a:t> entre </a:t>
            </a:r>
            <a:r>
              <a:rPr lang="en-US" sz="1600" dirty="0" err="1"/>
              <a:t>actores</a:t>
            </a:r>
            <a:r>
              <a:rPr lang="en-US" sz="1600" dirty="0"/>
              <a:t> que </a:t>
            </a:r>
            <a:r>
              <a:rPr lang="en-US" sz="1600" dirty="0" err="1"/>
              <a:t>operan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diferentes</a:t>
            </a:r>
            <a:r>
              <a:rPr lang="en-US" sz="1600" dirty="0"/>
              <a:t> </a:t>
            </a:r>
            <a:r>
              <a:rPr lang="en-US" sz="1600" dirty="0" err="1"/>
              <a:t>niveles</a:t>
            </a:r>
            <a:r>
              <a:rPr lang="en-US" sz="1600" dirty="0"/>
              <a:t>, a menudo con un </a:t>
            </a:r>
            <a:r>
              <a:rPr lang="en-US" sz="1600" dirty="0" err="1"/>
              <a:t>poder</a:t>
            </a:r>
            <a:r>
              <a:rPr lang="en-US" sz="1600" dirty="0"/>
              <a:t> </a:t>
            </a:r>
            <a:r>
              <a:rPr lang="en-US" sz="1600" dirty="0" err="1"/>
              <a:t>desigual</a:t>
            </a:r>
            <a:endParaRPr lang="en-US" sz="1600" dirty="0"/>
          </a:p>
          <a:p>
            <a:pPr marL="457200" lvl="1" indent="0">
              <a:buNone/>
            </a:pPr>
            <a:r>
              <a:rPr lang="en-US" sz="1800" dirty="0"/>
              <a:t>
Redes </a:t>
            </a:r>
            <a:r>
              <a:rPr lang="en-US" sz="1800" dirty="0" err="1"/>
              <a:t>horizontales</a:t>
            </a:r>
            <a:r>
              <a:rPr lang="en-US" sz="1800" dirty="0"/>
              <a:t> (</a:t>
            </a:r>
            <a:r>
              <a:rPr lang="en-US" sz="1800" i="1" dirty="0"/>
              <a:t>bonding ties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 err="1"/>
              <a:t>Interacciones</a:t>
            </a:r>
            <a:r>
              <a:rPr lang="en-US" sz="1600" dirty="0"/>
              <a:t> entre </a:t>
            </a:r>
            <a:r>
              <a:rPr lang="en-US" sz="1600" dirty="0" err="1"/>
              <a:t>actores</a:t>
            </a:r>
            <a:r>
              <a:rPr lang="en-US" sz="1600" dirty="0"/>
              <a:t> del </a:t>
            </a:r>
            <a:r>
              <a:rPr lang="en-US" sz="1600" dirty="0" err="1"/>
              <a:t>mismo</a:t>
            </a:r>
            <a:r>
              <a:rPr lang="en-US" sz="1600" dirty="0"/>
              <a:t> </a:t>
            </a:r>
            <a:r>
              <a:rPr lang="en-US" sz="1600" dirty="0" err="1"/>
              <a:t>nivel</a:t>
            </a:r>
            <a:r>
              <a:rPr lang="en-US" sz="1600" dirty="0"/>
              <a:t> con </a:t>
            </a:r>
            <a:r>
              <a:rPr lang="en-US" sz="1600" dirty="0" err="1"/>
              <a:t>igual</a:t>
            </a:r>
            <a:r>
              <a:rPr lang="en-US" sz="1600" dirty="0"/>
              <a:t> </a:t>
            </a:r>
            <a:r>
              <a:rPr lang="en-US" sz="1600" dirty="0" err="1"/>
              <a:t>poder</a:t>
            </a:r>
            <a:endParaRPr lang="en-US" sz="1600" b="1" dirty="0"/>
          </a:p>
          <a:p>
            <a:pPr lvl="1"/>
            <a:r>
              <a:rPr lang="en-US" sz="1800" b="1" dirty="0" err="1"/>
              <a:t>Hipótesis</a:t>
            </a:r>
            <a:r>
              <a:rPr lang="en-US" sz="1800" b="1" dirty="0"/>
              <a:t>: El </a:t>
            </a:r>
            <a:r>
              <a:rPr lang="en-US" sz="1800" b="1" dirty="0" err="1"/>
              <a:t>flujo</a:t>
            </a:r>
            <a:r>
              <a:rPr lang="en-US" sz="1800" b="1" dirty="0"/>
              <a:t> de </a:t>
            </a:r>
            <a:r>
              <a:rPr lang="en-US" sz="1800" b="1" dirty="0" err="1"/>
              <a:t>información</a:t>
            </a:r>
            <a:r>
              <a:rPr lang="en-US" sz="1800" b="1" dirty="0"/>
              <a:t> </a:t>
            </a:r>
            <a:r>
              <a:rPr lang="en-US" sz="1800" b="1" dirty="0" err="1"/>
              <a:t>sobre</a:t>
            </a:r>
            <a:r>
              <a:rPr lang="en-US" sz="1800" b="1" dirty="0"/>
              <a:t> la </a:t>
            </a:r>
            <a:r>
              <a:rPr lang="en-US" sz="1800" b="1" dirty="0" err="1"/>
              <a:t>salud</a:t>
            </a:r>
            <a:r>
              <a:rPr lang="en-US" sz="1800" b="1" dirty="0"/>
              <a:t> del </a:t>
            </a:r>
            <a:r>
              <a:rPr lang="en-US" sz="1800" b="1" dirty="0" err="1"/>
              <a:t>suelo</a:t>
            </a:r>
            <a:r>
              <a:rPr lang="en-US" sz="1800" b="1" dirty="0"/>
              <a:t> de </a:t>
            </a:r>
            <a:r>
              <a:rPr lang="en-US" sz="1800" b="1" dirty="0" err="1"/>
              <a:t>los</a:t>
            </a:r>
            <a:r>
              <a:rPr lang="en-US" sz="1800" b="1" dirty="0"/>
              <a:t> </a:t>
            </a:r>
            <a:r>
              <a:rPr lang="en-US" sz="1800" b="1" dirty="0" err="1"/>
              <a:t>enfoques</a:t>
            </a:r>
            <a:r>
              <a:rPr lang="en-US" sz="1800" b="1" dirty="0"/>
              <a:t> </a:t>
            </a:r>
            <a:r>
              <a:rPr lang="en-US" sz="1800" b="1" dirty="0" err="1"/>
              <a:t>centrados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el</a:t>
            </a:r>
            <a:r>
              <a:rPr lang="en-US" sz="1800" b="1" dirty="0"/>
              <a:t> </a:t>
            </a:r>
            <a:r>
              <a:rPr lang="en-US" sz="1800" b="1" dirty="0" err="1"/>
              <a:t>agricultor</a:t>
            </a:r>
            <a:r>
              <a:rPr lang="en-US" sz="1800" b="1" dirty="0"/>
              <a:t> a la </a:t>
            </a:r>
            <a:r>
              <a:rPr lang="en-US" sz="1800" b="1" dirty="0" err="1"/>
              <a:t>comunidad</a:t>
            </a:r>
            <a:r>
              <a:rPr lang="en-US" sz="1800" b="1" dirty="0"/>
              <a:t> </a:t>
            </a:r>
            <a:r>
              <a:rPr lang="en-US" sz="1800" b="1" dirty="0" err="1"/>
              <a:t>agrícola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general se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afectado</a:t>
            </a:r>
            <a:r>
              <a:rPr lang="en-US" sz="1800" b="1" dirty="0"/>
              <a:t> </a:t>
            </a:r>
            <a:r>
              <a:rPr lang="en-US" sz="1800" b="1" dirty="0" err="1"/>
              <a:t>por</a:t>
            </a:r>
            <a:r>
              <a:rPr lang="en-US" sz="1800" b="1" dirty="0"/>
              <a:t> </a:t>
            </a:r>
            <a:r>
              <a:rPr lang="en-US" sz="1800" b="1" dirty="0" err="1"/>
              <a:t>los</a:t>
            </a:r>
            <a:r>
              <a:rPr lang="en-US" sz="1800" b="1" dirty="0"/>
              <a:t> </a:t>
            </a:r>
            <a:r>
              <a:rPr lang="en-US" sz="1800" b="1" dirty="0" err="1"/>
              <a:t>procesos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las redes </a:t>
            </a:r>
            <a:r>
              <a:rPr lang="en-US" sz="1800" b="1" dirty="0" err="1"/>
              <a:t>sociales</a:t>
            </a:r>
            <a:endParaRPr lang="en-MW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54B3B-E4C1-59F0-0A6B-96862859B8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88" y="2282001"/>
            <a:ext cx="4861248" cy="3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2"/>
    </mc:Choice>
    <mc:Fallback xmlns="">
      <p:transition spd="slow" advTm="1615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80A2-D2FA-0197-BE56-C2315897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81925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Los </a:t>
            </a:r>
            <a:r>
              <a:rPr lang="en-US" sz="4400" dirty="0" err="1"/>
              <a:t>enfoques</a:t>
            </a:r>
            <a:r>
              <a:rPr lang="en-US" sz="4400" dirty="0"/>
              <a:t> </a:t>
            </a:r>
            <a:r>
              <a:rPr lang="en-US" sz="4400" dirty="0" err="1"/>
              <a:t>centrados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el</a:t>
            </a:r>
            <a:r>
              <a:rPr lang="en-US" sz="4400" dirty="0"/>
              <a:t> </a:t>
            </a:r>
            <a:r>
              <a:rPr lang="en-US" sz="4400" dirty="0" err="1"/>
              <a:t>agricultor</a:t>
            </a:r>
            <a:r>
              <a:rPr lang="en-US" sz="4400" dirty="0"/>
              <a:t> </a:t>
            </a:r>
            <a:r>
              <a:rPr lang="en-US" sz="4400" dirty="0" err="1"/>
              <a:t>estudios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F22A-0D0B-8C91-50B4-64340B03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1500" cy="4351338"/>
          </a:xfrm>
        </p:spPr>
        <p:txBody>
          <a:bodyPr/>
          <a:lstStyle/>
          <a:p>
            <a:r>
              <a:rPr lang="en-US" dirty="0" err="1"/>
              <a:t>Enfoques</a:t>
            </a:r>
            <a:r>
              <a:rPr lang="en-US" dirty="0"/>
              <a:t> que </a:t>
            </a:r>
            <a:r>
              <a:rPr lang="en-US" dirty="0" err="1"/>
              <a:t>facilitan</a:t>
            </a:r>
            <a:r>
              <a:rPr lang="en-US" dirty="0"/>
              <a:t> la gestion de la </a:t>
            </a:r>
            <a:r>
              <a:rPr lang="en-US" dirty="0" err="1"/>
              <a:t>salud</a:t>
            </a:r>
            <a:r>
              <a:rPr lang="en-US" dirty="0"/>
              <a:t> de </a:t>
            </a:r>
            <a:r>
              <a:rPr lang="en-US" dirty="0" err="1"/>
              <a:t>suelos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Malawi</a:t>
            </a:r>
          </a:p>
          <a:p>
            <a:pPr lvl="1"/>
            <a:r>
              <a:rPr lang="en-US" dirty="0" err="1"/>
              <a:t>Agricultor-lider</a:t>
            </a:r>
            <a:r>
              <a:rPr lang="en-US" dirty="0"/>
              <a:t> (LF), </a:t>
            </a:r>
          </a:p>
          <a:p>
            <a:pPr lvl="1"/>
            <a:r>
              <a:rPr lang="en-US" dirty="0" err="1"/>
              <a:t>Escuelas</a:t>
            </a:r>
            <a:r>
              <a:rPr lang="en-US" dirty="0"/>
              <a:t> de campo, </a:t>
            </a:r>
          </a:p>
          <a:p>
            <a:pPr lvl="1"/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 con </a:t>
            </a:r>
            <a:r>
              <a:rPr lang="en-US" dirty="0" err="1"/>
              <a:t>agricultores</a:t>
            </a:r>
            <a:r>
              <a:rPr lang="en-US" dirty="0"/>
              <a:t> (FRT), </a:t>
            </a:r>
          </a:p>
          <a:p>
            <a:pPr lvl="1"/>
            <a:r>
              <a:rPr lang="en-US" dirty="0"/>
              <a:t>Redes de </a:t>
            </a:r>
            <a:r>
              <a:rPr lang="en-US" dirty="0" err="1"/>
              <a:t>agricultores</a:t>
            </a:r>
            <a:r>
              <a:rPr lang="en-US" dirty="0"/>
              <a:t> </a:t>
            </a:r>
            <a:r>
              <a:rPr lang="en-US" dirty="0" err="1"/>
              <a:t>investigadores</a:t>
            </a:r>
            <a:r>
              <a:rPr lang="en-US" dirty="0"/>
              <a:t> (RAI). </a:t>
            </a:r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9068-4325-353A-D6FD-1C4F03638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6" y="0"/>
            <a:ext cx="31058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A59ED8-42E6-A608-34C5-40F3E3677E76}"/>
              </a:ext>
            </a:extLst>
          </p:cNvPr>
          <p:cNvSpPr/>
          <p:nvPr/>
        </p:nvSpPr>
        <p:spPr>
          <a:xfrm>
            <a:off x="9858375" y="169068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D926C-3BA3-E5FC-DB1E-667EC630AD05}"/>
              </a:ext>
            </a:extLst>
          </p:cNvPr>
          <p:cNvSpPr/>
          <p:nvPr/>
        </p:nvSpPr>
        <p:spPr>
          <a:xfrm>
            <a:off x="9740188" y="276681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05CFE-124F-2E35-ED22-E291C719FF5E}"/>
              </a:ext>
            </a:extLst>
          </p:cNvPr>
          <p:cNvSpPr/>
          <p:nvPr/>
        </p:nvSpPr>
        <p:spPr>
          <a:xfrm>
            <a:off x="10757167" y="4244166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91D6D-E809-9605-CD29-A91D2E23F807}"/>
              </a:ext>
            </a:extLst>
          </p:cNvPr>
          <p:cNvSpPr/>
          <p:nvPr/>
        </p:nvSpPr>
        <p:spPr>
          <a:xfrm>
            <a:off x="7779867" y="276681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218164" y="-95773"/>
                  <a:pt x="1261063" y="-86552"/>
                  <a:pt x="1424359" y="0"/>
                </a:cubicBezTo>
                <a:cubicBezTo>
                  <a:pt x="1398028" y="141186"/>
                  <a:pt x="1384039" y="374027"/>
                  <a:pt x="1424359" y="662182"/>
                </a:cubicBezTo>
                <a:cubicBezTo>
                  <a:pt x="1121410" y="616545"/>
                  <a:pt x="163956" y="757649"/>
                  <a:pt x="0" y="662182"/>
                </a:cubicBezTo>
                <a:cubicBezTo>
                  <a:pt x="-29834" y="363287"/>
                  <a:pt x="49555" y="10523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2251796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Zombwe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2361-FB24-865F-F91E-0602123B5F7F}"/>
              </a:ext>
            </a:extLst>
          </p:cNvPr>
          <p:cNvSpPr/>
          <p:nvPr/>
        </p:nvSpPr>
        <p:spPr>
          <a:xfrm>
            <a:off x="7779867" y="3581984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369700" y="-112763"/>
                  <a:pt x="849731" y="-19701"/>
                  <a:pt x="1424359" y="0"/>
                </a:cubicBezTo>
                <a:cubicBezTo>
                  <a:pt x="1431496" y="218709"/>
                  <a:pt x="1476100" y="385906"/>
                  <a:pt x="1424359" y="662182"/>
                </a:cubicBezTo>
                <a:cubicBezTo>
                  <a:pt x="939532" y="705474"/>
                  <a:pt x="515416" y="597890"/>
                  <a:pt x="0" y="662182"/>
                </a:cubicBezTo>
                <a:cubicBezTo>
                  <a:pt x="-21083" y="571904"/>
                  <a:pt x="25469" y="1472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6496717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Mkanakhoti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7913A-964F-5477-EF0B-DCA08AAA754B}"/>
              </a:ext>
            </a:extLst>
          </p:cNvPr>
          <p:cNvSpPr/>
          <p:nvPr/>
        </p:nvSpPr>
        <p:spPr>
          <a:xfrm>
            <a:off x="7778135" y="437479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497354" y="-70051"/>
                  <a:pt x="1145316" y="35380"/>
                  <a:pt x="1424359" y="0"/>
                </a:cubicBezTo>
                <a:cubicBezTo>
                  <a:pt x="1384611" y="218714"/>
                  <a:pt x="1439255" y="509610"/>
                  <a:pt x="1424359" y="662182"/>
                </a:cubicBezTo>
                <a:cubicBezTo>
                  <a:pt x="1046431" y="724433"/>
                  <a:pt x="656112" y="738387"/>
                  <a:pt x="0" y="662182"/>
                </a:cubicBezTo>
                <a:cubicBezTo>
                  <a:pt x="24230" y="505337"/>
                  <a:pt x="29541" y="20685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432257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Kandeu</a:t>
            </a:r>
            <a:endParaRPr lang="en-MW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9964D-594D-F1C6-B2DD-17AA447D5BAF}"/>
              </a:ext>
            </a:extLst>
          </p:cNvPr>
          <p:cNvCxnSpPr>
            <a:stCxn id="5" idx="1"/>
          </p:cNvCxnSpPr>
          <p:nvPr/>
        </p:nvCxnSpPr>
        <p:spPr>
          <a:xfrm flipH="1">
            <a:off x="9268517" y="2088357"/>
            <a:ext cx="589858" cy="84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0577-8F11-50C2-7D8A-939FBE80C8F4}"/>
              </a:ext>
            </a:extLst>
          </p:cNvPr>
          <p:cNvCxnSpPr/>
          <p:nvPr/>
        </p:nvCxnSpPr>
        <p:spPr>
          <a:xfrm flipH="1">
            <a:off x="9210448" y="3164486"/>
            <a:ext cx="504483" cy="83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118D58-E8E4-52C6-A528-1498967ACB2E}"/>
              </a:ext>
            </a:extLst>
          </p:cNvPr>
          <p:cNvCxnSpPr/>
          <p:nvPr/>
        </p:nvCxnSpPr>
        <p:spPr>
          <a:xfrm flipH="1">
            <a:off x="9252111" y="4475502"/>
            <a:ext cx="1431440" cy="23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9"/>
    </mc:Choice>
    <mc:Fallback xmlns="">
      <p:transition spd="slow" advTm="476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9ECC-D157-1153-15D5-C1EC5DBB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Métodos</a:t>
            </a:r>
            <a:r>
              <a:rPr lang="en-US" sz="4000" dirty="0"/>
              <a:t> de </a:t>
            </a:r>
            <a:r>
              <a:rPr lang="en-US" sz="4000" dirty="0" err="1"/>
              <a:t>recopilación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redes </a:t>
            </a:r>
            <a:r>
              <a:rPr lang="en-US" sz="4000" dirty="0" err="1"/>
              <a:t>sociales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62AE-9DB2-9AC0-F22F-DCAAC1511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Entrevistas</a:t>
            </a:r>
            <a:r>
              <a:rPr lang="en-US" sz="2400" dirty="0"/>
              <a:t> con </a:t>
            </a:r>
            <a:r>
              <a:rPr lang="en-US" sz="2400" dirty="0" err="1"/>
              <a:t>informantes</a:t>
            </a:r>
            <a:r>
              <a:rPr lang="en-US" sz="2400" dirty="0"/>
              <a:t> clave</a:t>
            </a:r>
          </a:p>
          <a:p>
            <a:pPr lvl="1"/>
            <a:r>
              <a:rPr lang="en-US" sz="2000" dirty="0" err="1"/>
              <a:t>Agentes</a:t>
            </a:r>
            <a:r>
              <a:rPr lang="en-US" sz="2000" dirty="0"/>
              <a:t> de </a:t>
            </a:r>
            <a:r>
              <a:rPr lang="en-US" sz="2000" dirty="0" err="1"/>
              <a:t>extensión</a:t>
            </a:r>
            <a:r>
              <a:rPr lang="en-US" sz="2000" dirty="0"/>
              <a:t>, </a:t>
            </a:r>
            <a:r>
              <a:rPr lang="en-US" sz="2000" dirty="0" err="1"/>
              <a:t>investigadores</a:t>
            </a:r>
            <a:r>
              <a:rPr lang="en-US" sz="2000" dirty="0"/>
              <a:t> y </a:t>
            </a:r>
            <a:r>
              <a:rPr lang="en-US" sz="2000" dirty="0" err="1"/>
              <a:t>gestores</a:t>
            </a:r>
            <a:r>
              <a:rPr lang="en-US" sz="2000" dirty="0"/>
              <a:t> de </a:t>
            </a:r>
            <a:r>
              <a:rPr lang="en-US" sz="2000" dirty="0" err="1"/>
              <a:t>servicios</a:t>
            </a:r>
            <a:r>
              <a:rPr lang="en-US" sz="2000" dirty="0"/>
              <a:t> </a:t>
            </a:r>
            <a:r>
              <a:rPr lang="en-US" sz="2000" dirty="0" err="1"/>
              <a:t>gubernamentales</a:t>
            </a:r>
            <a:r>
              <a:rPr lang="en-US" sz="2000" dirty="0"/>
              <a:t>, SFHC et LUANAR. 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Discusiones</a:t>
            </a:r>
            <a:r>
              <a:rPr lang="en-US" sz="2400" dirty="0"/>
              <a:t> </a:t>
            </a:r>
            <a:r>
              <a:rPr lang="en-US" sz="2400" dirty="0" err="1"/>
              <a:t>grupales</a:t>
            </a:r>
            <a:endParaRPr lang="en-US" sz="2400" dirty="0"/>
          </a:p>
          <a:p>
            <a:pPr lvl="1"/>
            <a:r>
              <a:rPr lang="en-US" sz="2000" dirty="0" err="1"/>
              <a:t>Agricultores</a:t>
            </a:r>
            <a:r>
              <a:rPr lang="en-US" sz="2000" dirty="0"/>
              <a:t> que </a:t>
            </a:r>
            <a:r>
              <a:rPr lang="en-US" sz="2000" dirty="0" err="1"/>
              <a:t>participan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intervención</a:t>
            </a:r>
            <a:r>
              <a:rPr lang="en-US" sz="2000" dirty="0"/>
              <a:t> </a:t>
            </a:r>
            <a:r>
              <a:rPr lang="en-US" sz="2000" dirty="0" err="1"/>
              <a:t>específica</a:t>
            </a:r>
            <a:r>
              <a:rPr lang="en-US" sz="20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FA3A8-2135-D166-FA8D-CE73AE1E4DE7}"/>
              </a:ext>
            </a:extLst>
          </p:cNvPr>
          <p:cNvSpPr/>
          <p:nvPr/>
        </p:nvSpPr>
        <p:spPr>
          <a:xfrm>
            <a:off x="-93785" y="4001294"/>
            <a:ext cx="12379569" cy="174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503999" rtlCol="0" anchor="ctr"/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información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la </a:t>
            </a:r>
            <a:r>
              <a:rPr lang="en-US" sz="3200" dirty="0" err="1"/>
              <a:t>salud</a:t>
            </a:r>
            <a:r>
              <a:rPr lang="en-US" sz="3200" dirty="0"/>
              <a:t> del </a:t>
            </a:r>
            <a:r>
              <a:rPr lang="en-US" sz="3200" dirty="0" err="1"/>
              <a:t>suelo</a:t>
            </a:r>
            <a:r>
              <a:rPr lang="en-US" sz="3200" dirty="0"/>
              <a:t> ha </a:t>
            </a:r>
            <a:r>
              <a:rPr lang="en-US" sz="3200" dirty="0" err="1"/>
              <a:t>discutido</a:t>
            </a:r>
            <a:r>
              <a:rPr lang="en-US" sz="3200" dirty="0"/>
              <a:t>?? </a:t>
            </a:r>
          </a:p>
          <a:p>
            <a:pPr algn="r"/>
            <a:r>
              <a:rPr lang="en-US" sz="2800" dirty="0"/>
              <a:t>						¿</a:t>
            </a:r>
            <a:r>
              <a:rPr lang="en-US" sz="2800" dirty="0" err="1"/>
              <a:t>Cómo</a:t>
            </a:r>
            <a:r>
              <a:rPr lang="en-US" sz="2800" dirty="0"/>
              <a:t> se </a:t>
            </a:r>
            <a:r>
              <a:rPr lang="en-US" sz="2800" dirty="0" err="1"/>
              <a:t>compartieron</a:t>
            </a:r>
            <a:r>
              <a:rPr lang="en-US" sz="2800" dirty="0"/>
              <a:t>??</a:t>
            </a:r>
            <a:endParaRPr lang="en-MW" sz="2800" dirty="0"/>
          </a:p>
        </p:txBody>
      </p:sp>
    </p:spTree>
    <p:extLst>
      <p:ext uri="{BB962C8B-B14F-4D97-AF65-F5344CB8AC3E}">
        <p14:creationId xmlns:p14="http://schemas.microsoft.com/office/powerpoint/2010/main" val="14645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7"/>
    </mc:Choice>
    <mc:Fallback xmlns="">
      <p:transition spd="slow" advTm="46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8E7-4C7D-4B53-AE50-9DF97FDD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1714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Métodos</a:t>
            </a:r>
            <a:r>
              <a:rPr lang="en-US" sz="4000" dirty="0"/>
              <a:t> de </a:t>
            </a:r>
            <a:r>
              <a:rPr lang="en-US" sz="4000" dirty="0" err="1"/>
              <a:t>recopilación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redes </a:t>
            </a:r>
            <a:r>
              <a:rPr lang="en-US" sz="4000" dirty="0" err="1"/>
              <a:t>sociales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9EEE-2D13-BB06-EE0B-4F76F7F3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3. </a:t>
            </a:r>
            <a:r>
              <a:rPr lang="en-US" sz="2400" dirty="0" err="1"/>
              <a:t>Encuesta</a:t>
            </a:r>
            <a:endParaRPr lang="en-US" sz="2400" dirty="0"/>
          </a:p>
          <a:p>
            <a:r>
              <a:rPr lang="en-US" sz="2400" dirty="0" err="1"/>
              <a:t>Diseño</a:t>
            </a:r>
            <a:r>
              <a:rPr lang="en-US" sz="2400" dirty="0"/>
              <a:t> </a:t>
            </a:r>
            <a:r>
              <a:rPr lang="en-US" sz="2400" dirty="0" err="1"/>
              <a:t>informado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análisis</a:t>
            </a:r>
            <a:r>
              <a:rPr lang="en-US" sz="2400" dirty="0"/>
              <a:t> </a:t>
            </a:r>
            <a:r>
              <a:rPr lang="en-US" sz="2400" dirty="0" err="1"/>
              <a:t>egocéntrico</a:t>
            </a:r>
            <a:r>
              <a:rPr lang="en-US" sz="2400" dirty="0"/>
              <a:t> de la red. </a:t>
            </a:r>
          </a:p>
          <a:p>
            <a:pPr lvl="1"/>
            <a:r>
              <a:rPr lang="en-US" sz="2000" dirty="0" err="1"/>
              <a:t>Diferente</a:t>
            </a:r>
            <a:r>
              <a:rPr lang="en-US" sz="2000" dirty="0"/>
              <a:t> del </a:t>
            </a:r>
            <a:r>
              <a:rPr lang="en-US" sz="2000" dirty="0" err="1"/>
              <a:t>análisis</a:t>
            </a:r>
            <a:r>
              <a:rPr lang="en-US" sz="2000" dirty="0"/>
              <a:t> </a:t>
            </a:r>
            <a:r>
              <a:rPr lang="en-US" sz="2000" dirty="0" err="1"/>
              <a:t>completo</a:t>
            </a:r>
            <a:r>
              <a:rPr lang="en-US" sz="2000" dirty="0"/>
              <a:t> de redes </a:t>
            </a:r>
            <a:r>
              <a:rPr lang="en-US" sz="2000" dirty="0" err="1"/>
              <a:t>sociales</a:t>
            </a:r>
            <a:r>
              <a:rPr lang="en-US" sz="2000" dirty="0"/>
              <a:t>
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actores</a:t>
            </a:r>
            <a:r>
              <a:rPr lang="en-US" sz="2000" dirty="0"/>
              <a:t> son </a:t>
            </a:r>
            <a:r>
              <a:rPr lang="en-US" sz="2000" dirty="0" err="1"/>
              <a:t>estudiados</a:t>
            </a:r>
            <a:endParaRPr lang="en-US" sz="2000" dirty="0"/>
          </a:p>
          <a:p>
            <a:pPr lvl="1"/>
            <a:r>
              <a:rPr lang="en-US" sz="2000" dirty="0" err="1"/>
              <a:t>Centrarse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actores</a:t>
            </a:r>
            <a:r>
              <a:rPr lang="en-US" sz="2000" dirty="0"/>
              <a:t> de </a:t>
            </a:r>
            <a:r>
              <a:rPr lang="en-US" sz="2000" dirty="0" err="1"/>
              <a:t>interés</a:t>
            </a:r>
            <a:r>
              <a:rPr lang="en-US" sz="2000" dirty="0"/>
              <a:t> o egos. </a:t>
            </a:r>
          </a:p>
          <a:p>
            <a:pPr lvl="2"/>
            <a:r>
              <a:rPr lang="en-US" sz="1800" dirty="0" err="1"/>
              <a:t>Conexiones</a:t>
            </a:r>
            <a:r>
              <a:rPr lang="en-US" sz="1800" dirty="0"/>
              <a:t> y </a:t>
            </a:r>
            <a:r>
              <a:rPr lang="en-US" sz="1800" dirty="0" err="1"/>
              <a:t>relaciones</a:t>
            </a:r>
            <a:r>
              <a:rPr lang="en-US" sz="1800" dirty="0"/>
              <a:t> entre egos y alters.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ED8A7-ACFB-7B53-89FD-D09061E6DD50}"/>
              </a:ext>
            </a:extLst>
          </p:cNvPr>
          <p:cNvSpPr/>
          <p:nvPr/>
        </p:nvSpPr>
        <p:spPr>
          <a:xfrm>
            <a:off x="0" y="4312609"/>
            <a:ext cx="12192000" cy="131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Agricultores</a:t>
            </a:r>
            <a:r>
              <a:rPr lang="en-US" sz="2800" dirty="0"/>
              <a:t> que </a:t>
            </a:r>
            <a:r>
              <a:rPr lang="en-US" sz="2800" dirty="0" err="1"/>
              <a:t>participan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intervenciones</a:t>
            </a:r>
            <a:r>
              <a:rPr lang="en-US" sz="2800" dirty="0"/>
              <a:t>=egos 
No </a:t>
            </a:r>
            <a:r>
              <a:rPr lang="en-US" sz="2800" dirty="0" err="1"/>
              <a:t>participantes</a:t>
            </a:r>
            <a:r>
              <a:rPr lang="en-US" sz="2800" dirty="0"/>
              <a:t> que </a:t>
            </a:r>
            <a:r>
              <a:rPr lang="en-US" sz="2800" dirty="0" err="1"/>
              <a:t>interactúan</a:t>
            </a:r>
            <a:r>
              <a:rPr lang="en-US" sz="2800" dirty="0"/>
              <a:t> con egos=alters</a:t>
            </a:r>
            <a:endParaRPr lang="en-MW" sz="2800" dirty="0"/>
          </a:p>
        </p:txBody>
      </p:sp>
    </p:spTree>
    <p:extLst>
      <p:ext uri="{BB962C8B-B14F-4D97-AF65-F5344CB8AC3E}">
        <p14:creationId xmlns:p14="http://schemas.microsoft.com/office/powerpoint/2010/main" val="35252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4"/>
    </mc:Choice>
    <mc:Fallback xmlns="">
      <p:transition spd="slow" advTm="849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1FF7-1F56-0C9C-0104-F4597925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27" y="255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Recogida</a:t>
            </a:r>
            <a:r>
              <a:rPr lang="en-US" sz="4000" dirty="0"/>
              <a:t> de </a:t>
            </a:r>
            <a:r>
              <a:rPr lang="en-US" sz="4000" dirty="0" err="1"/>
              <a:t>datos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1D65-E596-3424-58AA-90067195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27" y="14141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Muestra</a:t>
            </a:r>
            <a:r>
              <a:rPr lang="en-US" sz="2400" dirty="0"/>
              <a:t> de egos y alter</a:t>
            </a:r>
            <a:endParaRPr lang="en-MW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4968D6-FC52-9FDC-48C1-F209638A61F8}"/>
              </a:ext>
            </a:extLst>
          </p:cNvPr>
          <p:cNvGrpSpPr/>
          <p:nvPr/>
        </p:nvGrpSpPr>
        <p:grpSpPr>
          <a:xfrm>
            <a:off x="591187" y="2406166"/>
            <a:ext cx="9004041" cy="3197216"/>
            <a:chOff x="0" y="0"/>
            <a:chExt cx="5082540" cy="14539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6ECB8D-BBD0-26AC-E9A2-2E370C47EA08}"/>
                </a:ext>
              </a:extLst>
            </p:cNvPr>
            <p:cNvSpPr/>
            <p:nvPr/>
          </p:nvSpPr>
          <p:spPr>
            <a:xfrm>
              <a:off x="0" y="38100"/>
              <a:ext cx="952500" cy="647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Ag-leaders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(n=54)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42FA46-09FB-3BCD-8CE1-18127096B8E4}"/>
                </a:ext>
              </a:extLst>
            </p:cNvPr>
            <p:cNvSpPr/>
            <p:nvPr/>
          </p:nvSpPr>
          <p:spPr>
            <a:xfrm>
              <a:off x="124482" y="889176"/>
              <a:ext cx="703537" cy="53053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n=84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CEC8FE-3A7D-4E36-4A1C-61C70F36C2D8}"/>
                </a:ext>
              </a:extLst>
            </p:cNvPr>
            <p:cNvSpPr/>
            <p:nvPr/>
          </p:nvSpPr>
          <p:spPr>
            <a:xfrm>
              <a:off x="1409700" y="22860"/>
              <a:ext cx="998220" cy="6477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Escuela de campo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(n=56)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85C943-25AB-71B0-6F6F-BAD84C0DA43B}"/>
                </a:ext>
              </a:extLst>
            </p:cNvPr>
            <p:cNvSpPr/>
            <p:nvPr/>
          </p:nvSpPr>
          <p:spPr>
            <a:xfrm>
              <a:off x="4053840" y="14289"/>
              <a:ext cx="1028700" cy="6248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RAI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(n=52)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566C91-8986-8E7B-0073-4281FDB6B29A}"/>
                </a:ext>
              </a:extLst>
            </p:cNvPr>
            <p:cNvSpPr/>
            <p:nvPr/>
          </p:nvSpPr>
          <p:spPr>
            <a:xfrm>
              <a:off x="2750820" y="0"/>
              <a:ext cx="1005840" cy="6477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Equipo</a:t>
              </a:r>
              <a:r>
                <a: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Ag-Invest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(n=35)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C130E1-AC3E-0ADD-A698-D5BEC7C7BD73}"/>
                </a:ext>
              </a:extLst>
            </p:cNvPr>
            <p:cNvSpPr/>
            <p:nvPr/>
          </p:nvSpPr>
          <p:spPr>
            <a:xfrm>
              <a:off x="1557042" y="912036"/>
              <a:ext cx="703537" cy="530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n=77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F91CDB-151E-6C6B-BD4C-16040B4B432F}"/>
                </a:ext>
              </a:extLst>
            </p:cNvPr>
            <p:cNvSpPr/>
            <p:nvPr/>
          </p:nvSpPr>
          <p:spPr>
            <a:xfrm>
              <a:off x="2884293" y="896796"/>
              <a:ext cx="738895" cy="557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n=54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DA5619-7C28-9D53-A5B7-7AAFB6FBF47D}"/>
                </a:ext>
              </a:extLst>
            </p:cNvPr>
            <p:cNvSpPr/>
            <p:nvPr/>
          </p:nvSpPr>
          <p:spPr>
            <a:xfrm>
              <a:off x="4198743" y="885371"/>
              <a:ext cx="738895" cy="5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n=67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D9E437-A720-2E87-3CC3-7E4C00B86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" y="720334"/>
              <a:ext cx="7620" cy="1763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A9DF54-0D03-E4BF-8B1E-6467C1B71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1" y="712713"/>
              <a:ext cx="7620" cy="1763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89C32E3-84C3-B1E5-3E44-36FBAC795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930" y="689855"/>
              <a:ext cx="7620" cy="1763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A09130-703E-F227-D171-821A20C4E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380" y="667948"/>
              <a:ext cx="7620" cy="17635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E03A3-FBE9-B02B-A249-D68745F1FF4C}"/>
              </a:ext>
            </a:extLst>
          </p:cNvPr>
          <p:cNvSpPr/>
          <p:nvPr/>
        </p:nvSpPr>
        <p:spPr>
          <a:xfrm>
            <a:off x="9868796" y="2581816"/>
            <a:ext cx="1766477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=197 egos</a:t>
            </a:r>
            <a:endParaRPr lang="en-MW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9D05B-5591-43E1-D95E-7F4F965A49DD}"/>
              </a:ext>
            </a:extLst>
          </p:cNvPr>
          <p:cNvSpPr/>
          <p:nvPr/>
        </p:nvSpPr>
        <p:spPr>
          <a:xfrm>
            <a:off x="9863424" y="4884713"/>
            <a:ext cx="1766476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=282 alter</a:t>
            </a:r>
            <a:endParaRPr lang="en-MW" i="1" dirty="0"/>
          </a:p>
        </p:txBody>
      </p:sp>
    </p:spTree>
    <p:extLst>
      <p:ext uri="{BB962C8B-B14F-4D97-AF65-F5344CB8AC3E}">
        <p14:creationId xmlns:p14="http://schemas.microsoft.com/office/powerpoint/2010/main" val="1756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3"/>
    </mc:Choice>
    <mc:Fallback xmlns="">
      <p:transition spd="slow" advTm="455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1297</Words>
  <Application>Microsoft Macintosh PowerPoint</Application>
  <PresentationFormat>Widescreen</PresentationFormat>
  <Paragraphs>197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ENFOQUES CENTRADOS EN EL AGRICULTOR Y FLUJOS DE INFORMACIÓN EN LAS COMUNIDADES AGRARIAS</vt:lpstr>
      <vt:lpstr>Por qué las redes sociales?</vt:lpstr>
      <vt:lpstr>Las redes sociales en los enfoques centrados en el agricultor</vt:lpstr>
      <vt:lpstr>Profundización de procesos en redes sociales</vt:lpstr>
      <vt:lpstr>Comprender cómo los enfoques centrados en el agricultor facilitan el intercambio de información sobre la salud del suelo</vt:lpstr>
      <vt:lpstr>Los enfoques centrados en el agricultor estudios</vt:lpstr>
      <vt:lpstr>Métodos de recopilación de datos en redes sociales</vt:lpstr>
      <vt:lpstr>Métodos de recopilación de datos en redes sociales</vt:lpstr>
      <vt:lpstr>Recogida de datos</vt:lpstr>
      <vt:lpstr>Procesamiento de datos</vt:lpstr>
      <vt:lpstr>Resultados: Redes verticales</vt:lpstr>
      <vt:lpstr>Resultados: las opciones para la salud del suelo son discutidas por las partes interesadas
</vt:lpstr>
      <vt:lpstr>Resultados: Opciones para la salud compartida del suelo en redes horizontales</vt:lpstr>
      <vt:lpstr>Resultados: ¿Dónde compartimos información con alters? (%)</vt:lpstr>
      <vt:lpstr>Resultados: Intercambio de información por género</vt:lpstr>
      <vt:lpstr>Resultados: ¿Qué tan lejos de la aldea compartiste información?</vt:lpstr>
      <vt:lpstr>¿Qué aprendimos de este análisis de redes sociales? </vt:lpstr>
      <vt:lpstr>¿Qué se puede inferir de estos resultados?</vt:lpstr>
      <vt:lpstr>¿Existen remedios para estas tendencias homofílicas?</vt:lpstr>
      <vt:lpstr> ZIKOMO KWAMBIRI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FARMER-CENTRED APPROACHES AND INFORMATION FLOW IN AGRARIAN COMMUNITIES</dc:title>
  <dc:creator>Dr Frank TCHUWA</dc:creator>
  <cp:lastModifiedBy>Emily Nevitt</cp:lastModifiedBy>
  <cp:revision>73</cp:revision>
  <dcterms:created xsi:type="dcterms:W3CDTF">2023-04-07T10:41:25Z</dcterms:created>
  <dcterms:modified xsi:type="dcterms:W3CDTF">2023-04-20T08:59:37Z</dcterms:modified>
</cp:coreProperties>
</file>