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13970000" cy="1079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1pPr>
    <a:lvl2pPr marL="0" marR="0" indent="2286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2pPr>
    <a:lvl3pPr marL="0" marR="0" indent="4572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3pPr>
    <a:lvl4pPr marL="0" marR="0" indent="6858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4pPr>
    <a:lvl5pPr marL="0" marR="0" indent="9144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5D00"/>
    <a:srgbClr val="FBEED5"/>
    <a:srgbClr val="BF8F00"/>
    <a:srgbClr val="F8E5BE"/>
    <a:srgbClr val="FFC625"/>
    <a:srgbClr val="DEA900"/>
    <a:srgbClr val="FFD966"/>
    <a:srgbClr val="FAEBCE"/>
    <a:srgbClr val="FCF3E0"/>
    <a:srgbClr val="FAE7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8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84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364257" y="1918642"/>
            <a:ext cx="11241486" cy="3547071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64257" y="5561210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13"/>
          </p:nvPr>
        </p:nvSpPr>
        <p:spPr>
          <a:xfrm>
            <a:off x="1364257" y="6993681"/>
            <a:ext cx="11241486" cy="5080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r">
              <a:lnSpc>
                <a:spcPct val="90000"/>
              </a:lnSpc>
              <a:buSzTx/>
              <a:buNone/>
              <a:defRPr sz="900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14"/>
          </p:nvPr>
        </p:nvSpPr>
        <p:spPr>
          <a:xfrm>
            <a:off x="1364257" y="4742656"/>
            <a:ext cx="11241486" cy="736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158750"/>
            <a:ext cx="13964218" cy="1047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725786" y="840878"/>
            <a:ext cx="10504786" cy="635744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364257" y="7375673"/>
            <a:ext cx="11241486" cy="152797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64257" y="8958212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790156" y="10090546"/>
            <a:ext cx="376045" cy="38854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364257" y="3623964"/>
            <a:ext cx="11241486" cy="354707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7216923" y="840878"/>
            <a:ext cx="5729884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023193" y="840878"/>
            <a:ext cx="5729884" cy="4283771"/>
          </a:xfrm>
          <a:prstGeom prst="rect">
            <a:avLst/>
          </a:prstGeom>
        </p:spPr>
        <p:txBody>
          <a:bodyPr anchor="b"/>
          <a:lstStyle>
            <a:lvl1pPr>
              <a:defRPr sz="33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23193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7216923" y="2955478"/>
            <a:ext cx="5729884" cy="675307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23193" y="2955478"/>
            <a:ext cx="5729884" cy="6753077"/>
          </a:xfrm>
          <a:prstGeom prst="rect">
            <a:avLst/>
          </a:prstGeom>
        </p:spPr>
        <p:txBody>
          <a:bodyPr/>
          <a:lstStyle>
            <a:lvl1pPr marL="146957" indent="-146957">
              <a:defRPr b="1"/>
            </a:lvl1pPr>
            <a:lvl2pPr marL="489857" indent="-146957">
              <a:defRPr b="1"/>
            </a:lvl2pPr>
            <a:lvl3pPr marL="832757" indent="-146957">
              <a:defRPr b="1"/>
            </a:lvl3pPr>
            <a:lvl4pPr marL="1175657" indent="-146957">
              <a:defRPr b="1"/>
            </a:lvl4pPr>
            <a:lvl5pPr marL="1518557" indent="-146957">
              <a:defRPr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023193" y="1523007"/>
            <a:ext cx="11923614" cy="774898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half" idx="13"/>
          </p:nvPr>
        </p:nvSpPr>
        <p:spPr>
          <a:xfrm>
            <a:off x="1023193" y="1113730"/>
            <a:ext cx="5729884" cy="856754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7216923" y="5629423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15"/>
          </p:nvPr>
        </p:nvSpPr>
        <p:spPr>
          <a:xfrm>
            <a:off x="7223603" y="1113730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23193" y="636240"/>
            <a:ext cx="11923614" cy="231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4570" tIns="54570" rIns="54570" bIns="5457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4570" tIns="54570" rIns="54570" bIns="5457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790156" y="10097368"/>
            <a:ext cx="376045" cy="388541"/>
          </a:xfrm>
          <a:prstGeom prst="rect">
            <a:avLst/>
          </a:prstGeom>
          <a:ln w="12700">
            <a:miter lim="400000"/>
          </a:ln>
        </p:spPr>
        <p:txBody>
          <a:bodyPr wrap="none" lIns="54570" tIns="54570" rIns="54570" bIns="54570">
            <a:spAutoFit/>
          </a:bodyPr>
          <a:lstStyle>
            <a:lvl1pPr algn="ctr">
              <a:spcBef>
                <a:spcPts val="0"/>
              </a:spcBef>
              <a:defRPr sz="1800" b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1pPr>
      <a:lvl2pPr marL="0" marR="0" indent="2286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2pPr>
      <a:lvl3pPr marL="0" marR="0" indent="4572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3pPr>
      <a:lvl4pPr marL="0" marR="0" indent="6858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4pPr>
      <a:lvl5pPr marL="0" marR="0" indent="9144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5pPr>
      <a:lvl6pPr marL="0" marR="0" indent="11430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6pPr>
      <a:lvl7pPr marL="0" marR="0" indent="13716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7pPr>
      <a:lvl8pPr marL="0" marR="0" indent="16002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8pPr>
      <a:lvl9pPr marL="0" marR="0" indent="18288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9pPr>
    </p:titleStyle>
    <p:bodyStyle>
      <a:lvl1pPr marL="148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1pPr>
      <a:lvl2pPr marL="592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2pPr>
      <a:lvl3pPr marL="1037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3pPr>
      <a:lvl4pPr marL="1481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4pPr>
      <a:lvl5pPr marL="1926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5pPr>
      <a:lvl6pPr marL="2370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6pPr>
      <a:lvl7pPr marL="2815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7pPr>
      <a:lvl8pPr marL="3259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8pPr>
      <a:lvl9pPr marL="3704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EEF9318-796B-45FB-9223-011E2421A598}"/>
              </a:ext>
            </a:extLst>
          </p:cNvPr>
          <p:cNvSpPr/>
          <p:nvPr/>
        </p:nvSpPr>
        <p:spPr>
          <a:xfrm>
            <a:off x="10824919" y="9398141"/>
            <a:ext cx="2942351" cy="900000"/>
          </a:xfrm>
          <a:prstGeom prst="roundRect">
            <a:avLst>
              <a:gd name="adj" fmla="val 8467"/>
            </a:avLst>
          </a:prstGeom>
          <a:solidFill>
            <a:srgbClr val="FBEED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E03D1BE8-FCEC-4FEA-9D3B-5EBD6DC0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54591"/>
              </p:ext>
            </p:extLst>
          </p:nvPr>
        </p:nvGraphicFramePr>
        <p:xfrm>
          <a:off x="6186930" y="119244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102" name="Table 101">
            <a:extLst>
              <a:ext uri="{FF2B5EF4-FFF2-40B4-BE49-F238E27FC236}">
                <a16:creationId xmlns:a16="http://schemas.microsoft.com/office/drawing/2014/main" id="{69176096-67A9-4F1A-A3B5-722681882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79596"/>
              </p:ext>
            </p:extLst>
          </p:nvPr>
        </p:nvGraphicFramePr>
        <p:xfrm>
          <a:off x="7241822" y="137689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253D78F-E807-4CE7-8E6C-EA3D4954C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51346"/>
              </p:ext>
            </p:extLst>
          </p:nvPr>
        </p:nvGraphicFramePr>
        <p:xfrm>
          <a:off x="7770100" y="8018453"/>
          <a:ext cx="574993" cy="1230630"/>
        </p:xfrm>
        <a:graphic>
          <a:graphicData uri="http://schemas.openxmlformats.org/drawingml/2006/table">
            <a:tbl>
              <a:tblPr/>
              <a:tblGrid>
                <a:gridCol w="217170">
                  <a:extLst>
                    <a:ext uri="{9D8B030D-6E8A-4147-A177-3AD203B41FA5}">
                      <a16:colId xmlns:a16="http://schemas.microsoft.com/office/drawing/2014/main" val="3547816133"/>
                    </a:ext>
                  </a:extLst>
                </a:gridCol>
                <a:gridCol w="179070">
                  <a:extLst>
                    <a:ext uri="{9D8B030D-6E8A-4147-A177-3AD203B41FA5}">
                      <a16:colId xmlns:a16="http://schemas.microsoft.com/office/drawing/2014/main" val="2782408647"/>
                    </a:ext>
                  </a:extLst>
                </a:gridCol>
                <a:gridCol w="91758">
                  <a:extLst>
                    <a:ext uri="{9D8B030D-6E8A-4147-A177-3AD203B41FA5}">
                      <a16:colId xmlns:a16="http://schemas.microsoft.com/office/drawing/2014/main" val="125345000"/>
                    </a:ext>
                  </a:extLst>
                </a:gridCol>
                <a:gridCol w="86995">
                  <a:extLst>
                    <a:ext uri="{9D8B030D-6E8A-4147-A177-3AD203B41FA5}">
                      <a16:colId xmlns:a16="http://schemas.microsoft.com/office/drawing/2014/main" val="2897995061"/>
                    </a:ext>
                  </a:extLst>
                </a:gridCol>
              </a:tblGrid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Val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175493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873797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28858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72255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341007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554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50844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47881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777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24061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03333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17649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6660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349533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702729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283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601479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00938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9877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47D45A0-D317-40F2-BE72-F89A9944B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884767"/>
              </p:ext>
            </p:extLst>
          </p:nvPr>
        </p:nvGraphicFramePr>
        <p:xfrm>
          <a:off x="6515760" y="8210203"/>
          <a:ext cx="1049481" cy="453390"/>
        </p:xfrm>
        <a:graphic>
          <a:graphicData uri="http://schemas.openxmlformats.org/drawingml/2006/table">
            <a:tbl>
              <a:tblPr/>
              <a:tblGrid>
                <a:gridCol w="252941">
                  <a:extLst>
                    <a:ext uri="{9D8B030D-6E8A-4147-A177-3AD203B41FA5}">
                      <a16:colId xmlns:a16="http://schemas.microsoft.com/office/drawing/2014/main" val="3390302815"/>
                    </a:ext>
                  </a:extLst>
                </a:gridCol>
                <a:gridCol w="154944">
                  <a:extLst>
                    <a:ext uri="{9D8B030D-6E8A-4147-A177-3AD203B41FA5}">
                      <a16:colId xmlns:a16="http://schemas.microsoft.com/office/drawing/2014/main" val="1983285431"/>
                    </a:ext>
                  </a:extLst>
                </a:gridCol>
                <a:gridCol w="225206">
                  <a:extLst>
                    <a:ext uri="{9D8B030D-6E8A-4147-A177-3AD203B41FA5}">
                      <a16:colId xmlns:a16="http://schemas.microsoft.com/office/drawing/2014/main" val="1236156850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2753275023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3701822815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1043054368"/>
                    </a:ext>
                  </a:extLst>
                </a:gridCol>
                <a:gridCol w="112418">
                  <a:extLst>
                    <a:ext uri="{9D8B030D-6E8A-4147-A177-3AD203B41FA5}">
                      <a16:colId xmlns:a16="http://schemas.microsoft.com/office/drawing/2014/main" val="42740324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12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881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312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952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431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14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32410"/>
                  </a:ext>
                </a:extLst>
              </a:tr>
            </a:tbl>
          </a:graphicData>
        </a:graphic>
      </p:graphicFrame>
      <p:sp>
        <p:nvSpPr>
          <p:cNvPr id="86" name="Arrow: Right 85">
            <a:extLst>
              <a:ext uri="{FF2B5EF4-FFF2-40B4-BE49-F238E27FC236}">
                <a16:creationId xmlns:a16="http://schemas.microsoft.com/office/drawing/2014/main" id="{615B2F92-9DD8-44CB-9B0B-DC3FA3B1685E}"/>
              </a:ext>
            </a:extLst>
          </p:cNvPr>
          <p:cNvSpPr/>
          <p:nvPr/>
        </p:nvSpPr>
        <p:spPr>
          <a:xfrm>
            <a:off x="7599599" y="8393923"/>
            <a:ext cx="110993" cy="123463"/>
          </a:xfrm>
          <a:prstGeom prst="rightArrow">
            <a:avLst/>
          </a:prstGeom>
          <a:solidFill>
            <a:schemeClr val="bg1">
              <a:lumMod val="50000"/>
              <a:alpha val="19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28BBC266-2328-43F1-853E-B0196B756CC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1975417" y="8081365"/>
            <a:ext cx="1965027" cy="5259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D1EE24-636C-4CF2-8D2E-8959FCE7F5A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998" y="9442733"/>
            <a:ext cx="2660072" cy="112875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6CDFCEC9-9A54-4723-A108-11DED6D9B230}"/>
              </a:ext>
            </a:extLst>
          </p:cNvPr>
          <p:cNvGrpSpPr/>
          <p:nvPr/>
        </p:nvGrpSpPr>
        <p:grpSpPr>
          <a:xfrm>
            <a:off x="350947" y="1092994"/>
            <a:ext cx="4737884" cy="9781147"/>
            <a:chOff x="579210" y="-532428"/>
            <a:chExt cx="4737884" cy="9781147"/>
          </a:xfrm>
        </p:grpSpPr>
        <p:sp>
          <p:nvSpPr>
            <p:cNvPr id="80" name="Arrow: Right 79">
              <a:extLst>
                <a:ext uri="{FF2B5EF4-FFF2-40B4-BE49-F238E27FC236}">
                  <a16:creationId xmlns:a16="http://schemas.microsoft.com/office/drawing/2014/main" id="{A4D6F647-C6E9-4471-900B-85418499C726}"/>
                </a:ext>
              </a:extLst>
            </p:cNvPr>
            <p:cNvSpPr/>
            <p:nvPr/>
          </p:nvSpPr>
          <p:spPr>
            <a:xfrm rot="10800000">
              <a:off x="2381275" y="7772719"/>
              <a:ext cx="2935819" cy="1476000"/>
            </a:xfrm>
            <a:prstGeom prst="rightArrow">
              <a:avLst>
                <a:gd name="adj1" fmla="val 50000"/>
                <a:gd name="adj2" fmla="val 0"/>
              </a:avLst>
            </a:prstGeom>
            <a:solidFill>
              <a:srgbClr val="FBEED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l" defTabSz="584200" rtl="0" fontAlgn="auto" latinLnBrk="0" hangingPunct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3FCEC065-8A08-49E1-867C-CC73B1837761}"/>
                </a:ext>
              </a:extLst>
            </p:cNvPr>
            <p:cNvSpPr/>
            <p:nvPr/>
          </p:nvSpPr>
          <p:spPr>
            <a:xfrm>
              <a:off x="1336707" y="6374818"/>
              <a:ext cx="2127472" cy="2127472"/>
            </a:xfrm>
            <a:prstGeom prst="arc">
              <a:avLst>
                <a:gd name="adj1" fmla="val 5187910"/>
                <a:gd name="adj2" fmla="val 10535814"/>
              </a:avLst>
            </a:prstGeom>
            <a:noFill/>
            <a:ln w="758825" cap="flat" cmpd="sng">
              <a:solidFill>
                <a:srgbClr val="FAEBCE"/>
              </a:solidFill>
              <a:prstDash val="solid"/>
              <a:miter lim="800000"/>
              <a:headEnd type="none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220" name="Arrow: Right 219">
              <a:extLst>
                <a:ext uri="{FF2B5EF4-FFF2-40B4-BE49-F238E27FC236}">
                  <a16:creationId xmlns:a16="http://schemas.microsoft.com/office/drawing/2014/main" id="{A9B4ACB1-540D-4C8E-AC28-235C3257A314}"/>
                </a:ext>
              </a:extLst>
            </p:cNvPr>
            <p:cNvSpPr/>
            <p:nvPr/>
          </p:nvSpPr>
          <p:spPr>
            <a:xfrm rot="5400000">
              <a:off x="-2735039" y="2781821"/>
              <a:ext cx="8104498" cy="1476000"/>
            </a:xfrm>
            <a:prstGeom prst="rightArrow">
              <a:avLst>
                <a:gd name="adj1" fmla="val 50000"/>
                <a:gd name="adj2" fmla="val 0"/>
              </a:avLst>
            </a:prstGeom>
            <a:solidFill>
              <a:srgbClr val="FBEED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l" defTabSz="584200" rtl="0" fontAlgn="auto" latinLnBrk="0" hangingPunct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EB3568-4875-4905-845B-B21B5C21C641}"/>
              </a:ext>
            </a:extLst>
          </p:cNvPr>
          <p:cNvGrpSpPr/>
          <p:nvPr/>
        </p:nvGrpSpPr>
        <p:grpSpPr>
          <a:xfrm>
            <a:off x="3968757" y="8020104"/>
            <a:ext cx="2138692" cy="2585725"/>
            <a:chOff x="3968757" y="8020104"/>
            <a:chExt cx="2138692" cy="2585725"/>
          </a:xfrm>
        </p:grpSpPr>
        <p:sp>
          <p:nvSpPr>
            <p:cNvPr id="78" name="Arc 77">
              <a:extLst>
                <a:ext uri="{FF2B5EF4-FFF2-40B4-BE49-F238E27FC236}">
                  <a16:creationId xmlns:a16="http://schemas.microsoft.com/office/drawing/2014/main" id="{9DC15A4A-849E-4C2C-A4C7-D52F16950AED}"/>
                </a:ext>
              </a:extLst>
            </p:cNvPr>
            <p:cNvSpPr/>
            <p:nvPr/>
          </p:nvSpPr>
          <p:spPr>
            <a:xfrm rot="9900000">
              <a:off x="3979977" y="8020104"/>
              <a:ext cx="2127472" cy="2127472"/>
            </a:xfrm>
            <a:prstGeom prst="arc">
              <a:avLst>
                <a:gd name="adj1" fmla="val 21115437"/>
                <a:gd name="adj2" fmla="val 17051908"/>
              </a:avLst>
            </a:prstGeom>
            <a:noFill/>
            <a:ln w="727075" cap="flat" cmpd="sng">
              <a:solidFill>
                <a:srgbClr val="FAEBCE"/>
              </a:solidFill>
              <a:prstDash val="solid"/>
              <a:miter lim="800000"/>
              <a:headEnd type="none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79" name="Arc 78">
              <a:extLst>
                <a:ext uri="{FF2B5EF4-FFF2-40B4-BE49-F238E27FC236}">
                  <a16:creationId xmlns:a16="http://schemas.microsoft.com/office/drawing/2014/main" id="{D7AE76E2-EC37-4F0B-BCDF-2F4218FAD91A}"/>
                </a:ext>
              </a:extLst>
            </p:cNvPr>
            <p:cNvSpPr/>
            <p:nvPr/>
          </p:nvSpPr>
          <p:spPr>
            <a:xfrm rot="11700000">
              <a:off x="3968757" y="8478357"/>
              <a:ext cx="2127472" cy="2127472"/>
            </a:xfrm>
            <a:prstGeom prst="arc">
              <a:avLst>
                <a:gd name="adj1" fmla="val 19360232"/>
                <a:gd name="adj2" fmla="val 21551235"/>
              </a:avLst>
            </a:prstGeom>
            <a:noFill/>
            <a:ln w="568325" cap="flat" cmpd="sng">
              <a:solidFill>
                <a:srgbClr val="F8E5BE"/>
              </a:solidFill>
              <a:prstDash val="solid"/>
              <a:miter lim="800000"/>
              <a:headEnd type="stealth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</p:grpSp>
      <p:sp>
        <p:nvSpPr>
          <p:cNvPr id="315" name="Square"/>
          <p:cNvSpPr/>
          <p:nvPr/>
        </p:nvSpPr>
        <p:spPr>
          <a:xfrm>
            <a:off x="3413204" y="7046522"/>
            <a:ext cx="355601" cy="3556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16" name="Rectangle"/>
          <p:cNvSpPr/>
          <p:nvPr/>
        </p:nvSpPr>
        <p:spPr>
          <a:xfrm>
            <a:off x="3413204" y="6658093"/>
            <a:ext cx="355601" cy="3429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34" name="Three Column Layout: : CHEAT SHEET"/>
          <p:cNvSpPr txBox="1">
            <a:spLocks noGrp="1"/>
          </p:cNvSpPr>
          <p:nvPr>
            <p:ph type="title"/>
          </p:nvPr>
        </p:nvSpPr>
        <p:spPr>
          <a:xfrm>
            <a:off x="325466" y="225351"/>
            <a:ext cx="13142096" cy="80334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r>
              <a:rPr lang="en-GB" dirty="0"/>
              <a:t>RoadMap to Data Analysis : :</a:t>
            </a:r>
            <a:r>
              <a:rPr dirty="0"/>
              <a:t> </a:t>
            </a:r>
            <a:r>
              <a:rPr sz="3600" dirty="0"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CHEAT SHEET</a:t>
            </a:r>
            <a:r>
              <a:rPr sz="3600" dirty="0"/>
              <a:t> </a:t>
            </a:r>
          </a:p>
        </p:txBody>
      </p:sp>
      <p:sp>
        <p:nvSpPr>
          <p:cNvPr id="343" name="Quickly identify content with a package hexsticker (if available)…"/>
          <p:cNvSpPr txBox="1"/>
          <p:nvPr/>
        </p:nvSpPr>
        <p:spPr>
          <a:xfrm>
            <a:off x="9115567" y="2996818"/>
            <a:ext cx="2373332" cy="973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Headers in one row only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No merged cells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Rest of the sheet empty 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endParaRPr lang="en-GB" b="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59" name="Line"/>
          <p:cNvSpPr/>
          <p:nvPr/>
        </p:nvSpPr>
        <p:spPr>
          <a:xfrm>
            <a:off x="334249" y="5889485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84" name="Layout Suggestions"/>
          <p:cNvSpPr txBox="1"/>
          <p:nvPr/>
        </p:nvSpPr>
        <p:spPr>
          <a:xfrm>
            <a:off x="9093905" y="2763252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What you want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3061F-6E2A-469C-A6B3-5CFE6E49D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226793"/>
              </p:ext>
            </p:extLst>
          </p:nvPr>
        </p:nvGraphicFramePr>
        <p:xfrm>
          <a:off x="2281276" y="2641793"/>
          <a:ext cx="2700015" cy="15430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2693892366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342213258"/>
                    </a:ext>
                  </a:extLst>
                </a:gridCol>
                <a:gridCol w="536258">
                  <a:extLst>
                    <a:ext uri="{9D8B030D-6E8A-4147-A177-3AD203B41FA5}">
                      <a16:colId xmlns:a16="http://schemas.microsoft.com/office/drawing/2014/main" val="3333053312"/>
                    </a:ext>
                  </a:extLst>
                </a:gridCol>
                <a:gridCol w="466408">
                  <a:extLst>
                    <a:ext uri="{9D8B030D-6E8A-4147-A177-3AD203B41FA5}">
                      <a16:colId xmlns:a16="http://schemas.microsoft.com/office/drawing/2014/main" val="3396980512"/>
                    </a:ext>
                  </a:extLst>
                </a:gridCol>
                <a:gridCol w="315595">
                  <a:extLst>
                    <a:ext uri="{9D8B030D-6E8A-4147-A177-3AD203B41FA5}">
                      <a16:colId xmlns:a16="http://schemas.microsoft.com/office/drawing/2014/main" val="1967810692"/>
                    </a:ext>
                  </a:extLst>
                </a:gridCol>
                <a:gridCol w="166364">
                  <a:extLst>
                    <a:ext uri="{9D8B030D-6E8A-4147-A177-3AD203B41FA5}">
                      <a16:colId xmlns:a16="http://schemas.microsoft.com/office/drawing/2014/main" val="3933971583"/>
                    </a:ext>
                  </a:extLst>
                </a:gridCol>
              </a:tblGrid>
              <a:tr h="1327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8CBAD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114298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66565"/>
                  </a:ext>
                </a:extLst>
              </a:tr>
              <a:tr h="1327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108702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611971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005093"/>
                  </a:ext>
                </a:extLst>
              </a:tr>
              <a:tr h="1327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241962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433984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50674"/>
                  </a:ext>
                </a:extLst>
              </a:tr>
              <a:tr h="71778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mean=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74727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6AC3B6-D60B-41F3-A576-B552505E3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183467"/>
              </p:ext>
            </p:extLst>
          </p:nvPr>
        </p:nvGraphicFramePr>
        <p:xfrm>
          <a:off x="5447488" y="2742693"/>
          <a:ext cx="3207763" cy="137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372928414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1431071961"/>
                    </a:ext>
                  </a:extLst>
                </a:gridCol>
                <a:gridCol w="666919">
                  <a:extLst>
                    <a:ext uri="{9D8B030D-6E8A-4147-A177-3AD203B41FA5}">
                      <a16:colId xmlns:a16="http://schemas.microsoft.com/office/drawing/2014/main" val="2290801399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83041653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27152093"/>
                    </a:ext>
                  </a:extLst>
                </a:gridCol>
                <a:gridCol w="160138">
                  <a:extLst>
                    <a:ext uri="{9D8B030D-6E8A-4147-A177-3AD203B41FA5}">
                      <a16:colId xmlns:a16="http://schemas.microsoft.com/office/drawing/2014/main" val="3603840959"/>
                    </a:ext>
                  </a:extLst>
                </a:gridCol>
              </a:tblGrid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pb_</a:t>
                      </a:r>
                      <a:r>
                        <a:rPr lang="en-GB" sz="1100" b="1" i="0" u="none" strike="noStrike" dirty="0" err="1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100" b="1" i="0" u="none" strike="noStrik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name_</a:t>
                      </a:r>
                      <a:r>
                        <a:rPr lang="en-GB" sz="1100" b="1" i="0" u="none" strike="noStrike" dirty="0" err="1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100" b="1" i="0" u="none" strike="noStrik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treat_</a:t>
                      </a:r>
                      <a:r>
                        <a:rPr lang="en-GB" sz="1100" b="1" i="0" u="none" strike="noStrike" dirty="0" err="1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</a:t>
                      </a:r>
                      <a:endParaRPr lang="en-GB" sz="11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y_</a:t>
                      </a:r>
                      <a:r>
                        <a:rPr lang="en-GB" sz="1100" b="1" i="0" u="none" strike="noStrike" dirty="0" err="1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</a:t>
                      </a:r>
                      <a:endParaRPr lang="en-GB" sz="11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678680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43973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5798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473041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678422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735853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08764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50879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47C62B2-FEB2-4642-921D-CBFFFF711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05959"/>
              </p:ext>
            </p:extLst>
          </p:nvPr>
        </p:nvGraphicFramePr>
        <p:xfrm>
          <a:off x="2281276" y="4415039"/>
          <a:ext cx="2843251" cy="12001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2158552153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3167372810"/>
                    </a:ext>
                  </a:extLst>
                </a:gridCol>
                <a:gridCol w="616192">
                  <a:extLst>
                    <a:ext uri="{9D8B030D-6E8A-4147-A177-3AD203B41FA5}">
                      <a16:colId xmlns:a16="http://schemas.microsoft.com/office/drawing/2014/main" val="3130475642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877462414"/>
                    </a:ext>
                  </a:extLst>
                </a:gridCol>
                <a:gridCol w="489154">
                  <a:extLst>
                    <a:ext uri="{9D8B030D-6E8A-4147-A177-3AD203B41FA5}">
                      <a16:colId xmlns:a16="http://schemas.microsoft.com/office/drawing/2014/main" val="3616935822"/>
                    </a:ext>
                  </a:extLst>
                </a:gridCol>
              </a:tblGrid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633335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393270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41245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696773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17639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592286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30876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C0A30A-58CC-4578-8008-EF6F4720B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79842"/>
              </p:ext>
            </p:extLst>
          </p:nvPr>
        </p:nvGraphicFramePr>
        <p:xfrm>
          <a:off x="5791185" y="4430816"/>
          <a:ext cx="2845469" cy="12001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1002179569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191175956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626762047"/>
                    </a:ext>
                  </a:extLst>
                </a:gridCol>
                <a:gridCol w="499745">
                  <a:extLst>
                    <a:ext uri="{9D8B030D-6E8A-4147-A177-3AD203B41FA5}">
                      <a16:colId xmlns:a16="http://schemas.microsoft.com/office/drawing/2014/main" val="1529194796"/>
                    </a:ext>
                  </a:extLst>
                </a:gridCol>
                <a:gridCol w="495334">
                  <a:extLst>
                    <a:ext uri="{9D8B030D-6E8A-4147-A177-3AD203B41FA5}">
                      <a16:colId xmlns:a16="http://schemas.microsoft.com/office/drawing/2014/main" val="4062584338"/>
                    </a:ext>
                  </a:extLst>
                </a:gridCol>
              </a:tblGrid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775948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042120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15439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15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341384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665788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915864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83747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9D864C-DDDA-468A-BE4D-A4C9E6CDC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386832"/>
              </p:ext>
            </p:extLst>
          </p:nvPr>
        </p:nvGraphicFramePr>
        <p:xfrm>
          <a:off x="2562794" y="6155875"/>
          <a:ext cx="2740660" cy="1200150"/>
        </p:xfrm>
        <a:graphic>
          <a:graphicData uri="http://schemas.openxmlformats.org/drawingml/2006/table">
            <a:tbl>
              <a:tblPr/>
              <a:tblGrid>
                <a:gridCol w="580707">
                  <a:extLst>
                    <a:ext uri="{9D8B030D-6E8A-4147-A177-3AD203B41FA5}">
                      <a16:colId xmlns:a16="http://schemas.microsoft.com/office/drawing/2014/main" val="3520399581"/>
                    </a:ext>
                  </a:extLst>
                </a:gridCol>
                <a:gridCol w="1004570">
                  <a:extLst>
                    <a:ext uri="{9D8B030D-6E8A-4147-A177-3AD203B41FA5}">
                      <a16:colId xmlns:a16="http://schemas.microsoft.com/office/drawing/2014/main" val="371272116"/>
                    </a:ext>
                  </a:extLst>
                </a:gridCol>
                <a:gridCol w="520383">
                  <a:extLst>
                    <a:ext uri="{9D8B030D-6E8A-4147-A177-3AD203B41FA5}">
                      <a16:colId xmlns:a16="http://schemas.microsoft.com/office/drawing/2014/main" val="2471067497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110116352"/>
                    </a:ext>
                  </a:extLst>
                </a:gridCol>
              </a:tblGrid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388779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456123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850718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enough 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397688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problem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667905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lots of smoke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227766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didn't see any 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5947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B19F570-95AF-4060-824D-D00AC367EB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709347"/>
              </p:ext>
            </p:extLst>
          </p:nvPr>
        </p:nvGraphicFramePr>
        <p:xfrm>
          <a:off x="5900205" y="6160063"/>
          <a:ext cx="2692889" cy="1200150"/>
        </p:xfrm>
        <a:graphic>
          <a:graphicData uri="http://schemas.openxmlformats.org/drawingml/2006/table">
            <a:tbl>
              <a:tblPr/>
              <a:tblGrid>
                <a:gridCol w="580707">
                  <a:extLst>
                    <a:ext uri="{9D8B030D-6E8A-4147-A177-3AD203B41FA5}">
                      <a16:colId xmlns:a16="http://schemas.microsoft.com/office/drawing/2014/main" val="3635737183"/>
                    </a:ext>
                  </a:extLst>
                </a:gridCol>
                <a:gridCol w="524999">
                  <a:extLst>
                    <a:ext uri="{9D8B030D-6E8A-4147-A177-3AD203B41FA5}">
                      <a16:colId xmlns:a16="http://schemas.microsoft.com/office/drawing/2014/main" val="3023558897"/>
                    </a:ext>
                  </a:extLst>
                </a:gridCol>
                <a:gridCol w="520383">
                  <a:extLst>
                    <a:ext uri="{9D8B030D-6E8A-4147-A177-3AD203B41FA5}">
                      <a16:colId xmlns:a16="http://schemas.microsoft.com/office/drawing/2014/main" val="177057539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412941889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53334673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942335258"/>
                    </a:ext>
                  </a:extLst>
                </a:gridCol>
              </a:tblGrid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331825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035979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95926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796520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403755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134637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77268"/>
                  </a:ext>
                </a:extLst>
              </a:tr>
            </a:tbl>
          </a:graphicData>
        </a:graphic>
      </p:graphicFrame>
      <p:sp>
        <p:nvSpPr>
          <p:cNvPr id="175" name="Arrow: Right 174">
            <a:extLst>
              <a:ext uri="{FF2B5EF4-FFF2-40B4-BE49-F238E27FC236}">
                <a16:creationId xmlns:a16="http://schemas.microsoft.com/office/drawing/2014/main" id="{370EE06B-3B43-4681-9A76-3282EFC8C394}"/>
              </a:ext>
            </a:extLst>
          </p:cNvPr>
          <p:cNvSpPr/>
          <p:nvPr/>
        </p:nvSpPr>
        <p:spPr>
          <a:xfrm>
            <a:off x="5349725" y="4937241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0" name="Basics">
            <a:extLst>
              <a:ext uri="{FF2B5EF4-FFF2-40B4-BE49-F238E27FC236}">
                <a16:creationId xmlns:a16="http://schemas.microsoft.com/office/drawing/2014/main" id="{F96CC104-2904-4695-B896-827305471B4E}"/>
              </a:ext>
            </a:extLst>
          </p:cNvPr>
          <p:cNvSpPr txBox="1"/>
          <p:nvPr/>
        </p:nvSpPr>
        <p:spPr>
          <a:xfrm>
            <a:off x="63655" y="3221255"/>
            <a:ext cx="2019269" cy="340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Check format</a:t>
            </a:r>
            <a:endParaRPr lang="en-GB" sz="10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81" name="Arrow: Right 180">
            <a:extLst>
              <a:ext uri="{FF2B5EF4-FFF2-40B4-BE49-F238E27FC236}">
                <a16:creationId xmlns:a16="http://schemas.microsoft.com/office/drawing/2014/main" id="{EE8A0D97-6B5E-4E18-91BF-878F7302C306}"/>
              </a:ext>
            </a:extLst>
          </p:cNvPr>
          <p:cNvSpPr/>
          <p:nvPr/>
        </p:nvSpPr>
        <p:spPr>
          <a:xfrm>
            <a:off x="5016204" y="3207573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2" name="Arrow: Right 181">
            <a:extLst>
              <a:ext uri="{FF2B5EF4-FFF2-40B4-BE49-F238E27FC236}">
                <a16:creationId xmlns:a16="http://schemas.microsoft.com/office/drawing/2014/main" id="{8211465E-DDF0-4E1E-99D0-3A9ADF38465D}"/>
              </a:ext>
            </a:extLst>
          </p:cNvPr>
          <p:cNvSpPr/>
          <p:nvPr/>
        </p:nvSpPr>
        <p:spPr>
          <a:xfrm>
            <a:off x="5474602" y="6723126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4" name="Basics">
            <a:extLst>
              <a:ext uri="{FF2B5EF4-FFF2-40B4-BE49-F238E27FC236}">
                <a16:creationId xmlns:a16="http://schemas.microsoft.com/office/drawing/2014/main" id="{47D2C327-4FBE-49DE-B402-AE062307F1DA}"/>
              </a:ext>
            </a:extLst>
          </p:cNvPr>
          <p:cNvSpPr txBox="1"/>
          <p:nvPr/>
        </p:nvSpPr>
        <p:spPr>
          <a:xfrm>
            <a:off x="5118841" y="8322066"/>
            <a:ext cx="1873911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b="0" dirty="0">
                <a:solidFill>
                  <a:srgbClr val="DEA900"/>
                </a:solidFill>
                <a:latin typeface="Source Sans Pro SemiBold" panose="020B0603030403020204" pitchFamily="34" charset="0"/>
              </a:rPr>
              <a:t>Transform</a:t>
            </a:r>
          </a:p>
        </p:txBody>
      </p:sp>
      <p:sp>
        <p:nvSpPr>
          <p:cNvPr id="185" name="Basics">
            <a:extLst>
              <a:ext uri="{FF2B5EF4-FFF2-40B4-BE49-F238E27FC236}">
                <a16:creationId xmlns:a16="http://schemas.microsoft.com/office/drawing/2014/main" id="{0897A1B4-8868-43AA-ACAD-0B75666E8969}"/>
              </a:ext>
            </a:extLst>
          </p:cNvPr>
          <p:cNvSpPr txBox="1"/>
          <p:nvPr/>
        </p:nvSpPr>
        <p:spPr>
          <a:xfrm>
            <a:off x="4971692" y="9659781"/>
            <a:ext cx="1570943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b="0" dirty="0">
                <a:solidFill>
                  <a:srgbClr val="DEA900"/>
                </a:solidFill>
                <a:latin typeface="Source Sans Pro SemiBold" panose="020B0603030403020204" pitchFamily="34" charset="0"/>
              </a:rPr>
              <a:t>Visualise</a:t>
            </a:r>
            <a:endParaRPr sz="3200" b="0" dirty="0">
              <a:solidFill>
                <a:srgbClr val="DEA9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86" name="Basics">
            <a:extLst>
              <a:ext uri="{FF2B5EF4-FFF2-40B4-BE49-F238E27FC236}">
                <a16:creationId xmlns:a16="http://schemas.microsoft.com/office/drawing/2014/main" id="{DBDDAACC-1646-4315-82A7-C5B27FD85B27}"/>
              </a:ext>
            </a:extLst>
          </p:cNvPr>
          <p:cNvSpPr txBox="1"/>
          <p:nvPr/>
        </p:nvSpPr>
        <p:spPr>
          <a:xfrm>
            <a:off x="3392216" y="8452403"/>
            <a:ext cx="1107676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dirty="0">
                <a:solidFill>
                  <a:srgbClr val="DEA900"/>
                </a:solidFill>
                <a:latin typeface="Source Sans Pro SemiBold" panose="020B0603030403020204" pitchFamily="34" charset="0"/>
              </a:rPr>
              <a:t>Model</a:t>
            </a:r>
            <a:endParaRPr sz="3200" dirty="0">
              <a:solidFill>
                <a:srgbClr val="DEA9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91" name="Quickly identify content with a package hexsticker (if available)…">
            <a:extLst>
              <a:ext uri="{FF2B5EF4-FFF2-40B4-BE49-F238E27FC236}">
                <a16:creationId xmlns:a16="http://schemas.microsoft.com/office/drawing/2014/main" id="{5F136F20-0A2A-4D58-8430-EAF45E4981EF}"/>
              </a:ext>
            </a:extLst>
          </p:cNvPr>
          <p:cNvSpPr txBox="1"/>
          <p:nvPr/>
        </p:nvSpPr>
        <p:spPr>
          <a:xfrm>
            <a:off x="9114165" y="4729515"/>
            <a:ext cx="2489860" cy="730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Same values always 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written the exact same way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No absurd values</a:t>
            </a:r>
          </a:p>
        </p:txBody>
      </p:sp>
      <p:sp>
        <p:nvSpPr>
          <p:cNvPr id="192" name="Layout Suggestions">
            <a:extLst>
              <a:ext uri="{FF2B5EF4-FFF2-40B4-BE49-F238E27FC236}">
                <a16:creationId xmlns:a16="http://schemas.microsoft.com/office/drawing/2014/main" id="{97C5E914-1A4E-43BA-A7BD-9279B5355BBC}"/>
              </a:ext>
            </a:extLst>
          </p:cNvPr>
          <p:cNvSpPr txBox="1"/>
          <p:nvPr/>
        </p:nvSpPr>
        <p:spPr>
          <a:xfrm>
            <a:off x="9102867" y="4449930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What you want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93" name="Quickly identify content with a package hexsticker (if available)…">
            <a:extLst>
              <a:ext uri="{FF2B5EF4-FFF2-40B4-BE49-F238E27FC236}">
                <a16:creationId xmlns:a16="http://schemas.microsoft.com/office/drawing/2014/main" id="{E0E9774B-B37A-4FF4-86E3-552A97F1CAEF}"/>
              </a:ext>
            </a:extLst>
          </p:cNvPr>
          <p:cNvSpPr txBox="1"/>
          <p:nvPr/>
        </p:nvSpPr>
        <p:spPr>
          <a:xfrm>
            <a:off x="9114165" y="6388221"/>
            <a:ext cx="2507420" cy="1001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Comparable numerical values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Factors with: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     - limited number of values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     - values easy to compare</a:t>
            </a:r>
          </a:p>
        </p:txBody>
      </p:sp>
      <p:sp>
        <p:nvSpPr>
          <p:cNvPr id="194" name="Layout Suggestions">
            <a:extLst>
              <a:ext uri="{FF2B5EF4-FFF2-40B4-BE49-F238E27FC236}">
                <a16:creationId xmlns:a16="http://schemas.microsoft.com/office/drawing/2014/main" id="{EC572667-66EA-4E4A-ACCE-54736177D43D}"/>
              </a:ext>
            </a:extLst>
          </p:cNvPr>
          <p:cNvSpPr txBox="1"/>
          <p:nvPr/>
        </p:nvSpPr>
        <p:spPr>
          <a:xfrm>
            <a:off x="9102867" y="6137227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What you want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95" name="Layout Suggestions">
            <a:extLst>
              <a:ext uri="{FF2B5EF4-FFF2-40B4-BE49-F238E27FC236}">
                <a16:creationId xmlns:a16="http://schemas.microsoft.com/office/drawing/2014/main" id="{9C130D62-2B32-4F64-ADF8-A89A9A9FC754}"/>
              </a:ext>
            </a:extLst>
          </p:cNvPr>
          <p:cNvSpPr txBox="1"/>
          <p:nvPr/>
        </p:nvSpPr>
        <p:spPr>
          <a:xfrm>
            <a:off x="12224058" y="4414209"/>
            <a:ext cx="12279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Suggested tools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96" name="Quickly identify content with a package hexsticker (if available)…">
            <a:extLst>
              <a:ext uri="{FF2B5EF4-FFF2-40B4-BE49-F238E27FC236}">
                <a16:creationId xmlns:a16="http://schemas.microsoft.com/office/drawing/2014/main" id="{7D8013F9-8F80-49BE-8E94-04B2E2222937}"/>
              </a:ext>
            </a:extLst>
          </p:cNvPr>
          <p:cNvSpPr txBox="1"/>
          <p:nvPr/>
        </p:nvSpPr>
        <p:spPr>
          <a:xfrm>
            <a:off x="12224057" y="4691039"/>
            <a:ext cx="2052131" cy="890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sym typeface="Source Sans Pro Light"/>
              </a:rPr>
              <a:t>Open Refine</a:t>
            </a:r>
            <a:endParaRPr lang="en-GB" b="0" dirty="0">
              <a:solidFill>
                <a:srgbClr val="000000"/>
              </a:solidFill>
              <a:latin typeface="+mn-lt"/>
              <a:sym typeface="Source Sans Pro Ligh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latin typeface="+mn-lt"/>
              </a:rPr>
              <a:t>Excel</a:t>
            </a:r>
          </a:p>
        </p:txBody>
      </p:sp>
      <p:sp>
        <p:nvSpPr>
          <p:cNvPr id="199" name="Quickly identify content with a package hexsticker (if available)…">
            <a:extLst>
              <a:ext uri="{FF2B5EF4-FFF2-40B4-BE49-F238E27FC236}">
                <a16:creationId xmlns:a16="http://schemas.microsoft.com/office/drawing/2014/main" id="{67137174-7458-48D1-A1DD-FF4F7BD2D797}"/>
              </a:ext>
            </a:extLst>
          </p:cNvPr>
          <p:cNvSpPr txBox="1"/>
          <p:nvPr/>
        </p:nvSpPr>
        <p:spPr>
          <a:xfrm>
            <a:off x="9145343" y="8165826"/>
            <a:ext cx="4513427" cy="1001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* The right transformations for your graphs and models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Simple models adapted to the structure of your data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Clear graphs that help you understand the data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Careful interpretation</a:t>
            </a:r>
          </a:p>
        </p:txBody>
      </p:sp>
      <p:sp>
        <p:nvSpPr>
          <p:cNvPr id="200" name="Layout Suggestions">
            <a:extLst>
              <a:ext uri="{FF2B5EF4-FFF2-40B4-BE49-F238E27FC236}">
                <a16:creationId xmlns:a16="http://schemas.microsoft.com/office/drawing/2014/main" id="{03BE2DE1-B063-433A-B60C-A991D3707835}"/>
              </a:ext>
            </a:extLst>
          </p:cNvPr>
          <p:cNvSpPr txBox="1"/>
          <p:nvPr/>
        </p:nvSpPr>
        <p:spPr>
          <a:xfrm>
            <a:off x="9115567" y="7870105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What you want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05" name="Layout Suggestions">
            <a:extLst>
              <a:ext uri="{FF2B5EF4-FFF2-40B4-BE49-F238E27FC236}">
                <a16:creationId xmlns:a16="http://schemas.microsoft.com/office/drawing/2014/main" id="{762D403E-0A3E-437A-AFDB-FB506E2E25B2}"/>
              </a:ext>
            </a:extLst>
          </p:cNvPr>
          <p:cNvSpPr txBox="1"/>
          <p:nvPr/>
        </p:nvSpPr>
        <p:spPr>
          <a:xfrm>
            <a:off x="9140967" y="9354096"/>
            <a:ext cx="12279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Suggested tools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06" name="Quickly identify content with a package hexsticker (if available)…">
            <a:extLst>
              <a:ext uri="{FF2B5EF4-FFF2-40B4-BE49-F238E27FC236}">
                <a16:creationId xmlns:a16="http://schemas.microsoft.com/office/drawing/2014/main" id="{21F0C960-B717-4AAF-9B70-1B1F6021A736}"/>
              </a:ext>
            </a:extLst>
          </p:cNvPr>
          <p:cNvSpPr txBox="1"/>
          <p:nvPr/>
        </p:nvSpPr>
        <p:spPr>
          <a:xfrm>
            <a:off x="9158043" y="9592888"/>
            <a:ext cx="2052131" cy="481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solidFill>
                  <a:srgbClr val="000000"/>
                </a:solidFill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</p:txBody>
      </p:sp>
      <p:sp>
        <p:nvSpPr>
          <p:cNvPr id="209" name="Line">
            <a:extLst>
              <a:ext uri="{FF2B5EF4-FFF2-40B4-BE49-F238E27FC236}">
                <a16:creationId xmlns:a16="http://schemas.microsoft.com/office/drawing/2014/main" id="{B5B0C0AE-F114-4748-88F3-11841C814DA7}"/>
              </a:ext>
            </a:extLst>
          </p:cNvPr>
          <p:cNvSpPr/>
          <p:nvPr/>
        </p:nvSpPr>
        <p:spPr>
          <a:xfrm>
            <a:off x="176005" y="2562041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10" name="Line">
            <a:extLst>
              <a:ext uri="{FF2B5EF4-FFF2-40B4-BE49-F238E27FC236}">
                <a16:creationId xmlns:a16="http://schemas.microsoft.com/office/drawing/2014/main" id="{030ABFF3-1608-4410-8EB8-03B56B358051}"/>
              </a:ext>
            </a:extLst>
          </p:cNvPr>
          <p:cNvSpPr/>
          <p:nvPr/>
        </p:nvSpPr>
        <p:spPr>
          <a:xfrm>
            <a:off x="191541" y="4286737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11" name="Line">
            <a:extLst>
              <a:ext uri="{FF2B5EF4-FFF2-40B4-BE49-F238E27FC236}">
                <a16:creationId xmlns:a16="http://schemas.microsoft.com/office/drawing/2014/main" id="{E3491DD2-2DAC-42A5-9F7F-34DA1D735B80}"/>
              </a:ext>
            </a:extLst>
          </p:cNvPr>
          <p:cNvSpPr/>
          <p:nvPr/>
        </p:nvSpPr>
        <p:spPr>
          <a:xfrm>
            <a:off x="245763" y="7607954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961B2D1-C5B4-4A85-ADE4-DFA38EA082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0064" y="284279"/>
            <a:ext cx="1468989" cy="258542"/>
          </a:xfrm>
          <a:prstGeom prst="rect">
            <a:avLst/>
          </a:prstGeom>
        </p:spPr>
      </p:pic>
      <p:sp>
        <p:nvSpPr>
          <p:cNvPr id="225" name="Basics">
            <a:extLst>
              <a:ext uri="{FF2B5EF4-FFF2-40B4-BE49-F238E27FC236}">
                <a16:creationId xmlns:a16="http://schemas.microsoft.com/office/drawing/2014/main" id="{E5A263CC-C641-43D6-9A1F-5714F12ADDAC}"/>
              </a:ext>
            </a:extLst>
          </p:cNvPr>
          <p:cNvSpPr txBox="1"/>
          <p:nvPr/>
        </p:nvSpPr>
        <p:spPr>
          <a:xfrm>
            <a:off x="88788" y="1656642"/>
            <a:ext cx="1994136" cy="340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Keep data safe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29" name="Arrow: Right 228">
            <a:extLst>
              <a:ext uri="{FF2B5EF4-FFF2-40B4-BE49-F238E27FC236}">
                <a16:creationId xmlns:a16="http://schemas.microsoft.com/office/drawing/2014/main" id="{EA2913C7-1F88-49A0-BEA5-89C56396AE3B}"/>
              </a:ext>
            </a:extLst>
          </p:cNvPr>
          <p:cNvSpPr/>
          <p:nvPr/>
        </p:nvSpPr>
        <p:spPr>
          <a:xfrm>
            <a:off x="3659743" y="1743861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30" name="Quickly identify content with a package hexsticker (if available)…">
            <a:extLst>
              <a:ext uri="{FF2B5EF4-FFF2-40B4-BE49-F238E27FC236}">
                <a16:creationId xmlns:a16="http://schemas.microsoft.com/office/drawing/2014/main" id="{9C5CD8DE-249F-44D6-9E02-0BE79E5590F3}"/>
              </a:ext>
            </a:extLst>
          </p:cNvPr>
          <p:cNvSpPr txBox="1"/>
          <p:nvPr/>
        </p:nvSpPr>
        <p:spPr>
          <a:xfrm>
            <a:off x="9093905" y="1344194"/>
            <a:ext cx="3056159" cy="1001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* Unique identifiers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Raw dataset unaltered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You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work on a copy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Everything recorded and backed up</a:t>
            </a:r>
          </a:p>
        </p:txBody>
      </p:sp>
      <p:sp>
        <p:nvSpPr>
          <p:cNvPr id="231" name="Layout Suggestions">
            <a:extLst>
              <a:ext uri="{FF2B5EF4-FFF2-40B4-BE49-F238E27FC236}">
                <a16:creationId xmlns:a16="http://schemas.microsoft.com/office/drawing/2014/main" id="{80737704-EA1E-4CE6-9C0E-49169C4C0924}"/>
              </a:ext>
            </a:extLst>
          </p:cNvPr>
          <p:cNvSpPr txBox="1"/>
          <p:nvPr/>
        </p:nvSpPr>
        <p:spPr>
          <a:xfrm>
            <a:off x="9081205" y="1092994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What you want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33" name="Quickly identify content with a package hexsticker (if available)…">
            <a:extLst>
              <a:ext uri="{FF2B5EF4-FFF2-40B4-BE49-F238E27FC236}">
                <a16:creationId xmlns:a16="http://schemas.microsoft.com/office/drawing/2014/main" id="{7DD44FE9-D457-45B9-89EF-BAA2D4E9F207}"/>
              </a:ext>
            </a:extLst>
          </p:cNvPr>
          <p:cNvSpPr txBox="1"/>
          <p:nvPr/>
        </p:nvSpPr>
        <p:spPr>
          <a:xfrm>
            <a:off x="12260644" y="1299488"/>
            <a:ext cx="2052131" cy="890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Windows Explorer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solidFill>
                  <a:srgbClr val="000000"/>
                </a:solidFill>
                <a:latin typeface="+mn-lt"/>
                <a:ea typeface="Source Sans Pro SemiBold" panose="020B0603030403020204" pitchFamily="34" charset="0"/>
              </a:rPr>
              <a:t>Dropbox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solidFill>
                  <a:srgbClr val="000000"/>
                </a:solidFill>
                <a:latin typeface="+mn-lt"/>
                <a:ea typeface="Source Sans Pro SemiBold" panose="020B0603030403020204" pitchFamily="34" charset="0"/>
              </a:rPr>
              <a:t>Google Drive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git</a:t>
            </a:r>
          </a:p>
        </p:txBody>
      </p:sp>
      <p:sp>
        <p:nvSpPr>
          <p:cNvPr id="234" name="Basics">
            <a:extLst>
              <a:ext uri="{FF2B5EF4-FFF2-40B4-BE49-F238E27FC236}">
                <a16:creationId xmlns:a16="http://schemas.microsoft.com/office/drawing/2014/main" id="{DAADA83C-C23C-46C3-982C-1B8BE4FC8134}"/>
              </a:ext>
            </a:extLst>
          </p:cNvPr>
          <p:cNvSpPr txBox="1"/>
          <p:nvPr/>
        </p:nvSpPr>
        <p:spPr>
          <a:xfrm>
            <a:off x="92953" y="6483812"/>
            <a:ext cx="2127472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Create useful variables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35" name="Basics">
            <a:extLst>
              <a:ext uri="{FF2B5EF4-FFF2-40B4-BE49-F238E27FC236}">
                <a16:creationId xmlns:a16="http://schemas.microsoft.com/office/drawing/2014/main" id="{977DD4FD-FB29-4FE0-8A1B-B51F8794B5A8}"/>
              </a:ext>
            </a:extLst>
          </p:cNvPr>
          <p:cNvSpPr txBox="1"/>
          <p:nvPr/>
        </p:nvSpPr>
        <p:spPr>
          <a:xfrm>
            <a:off x="176005" y="4723011"/>
            <a:ext cx="1809834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Make corrections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87" name="Basics">
            <a:extLst>
              <a:ext uri="{FF2B5EF4-FFF2-40B4-BE49-F238E27FC236}">
                <a16:creationId xmlns:a16="http://schemas.microsoft.com/office/drawing/2014/main" id="{B2CD70D9-C922-493F-9241-E47E8B80F49E}"/>
              </a:ext>
            </a:extLst>
          </p:cNvPr>
          <p:cNvSpPr txBox="1"/>
          <p:nvPr/>
        </p:nvSpPr>
        <p:spPr>
          <a:xfrm>
            <a:off x="44708" y="8850086"/>
            <a:ext cx="2127472" cy="340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Analyse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88" name="Basics">
            <a:extLst>
              <a:ext uri="{FF2B5EF4-FFF2-40B4-BE49-F238E27FC236}">
                <a16:creationId xmlns:a16="http://schemas.microsoft.com/office/drawing/2014/main" id="{B2612AA6-2FEE-462E-9C17-05305E62EE63}"/>
              </a:ext>
            </a:extLst>
          </p:cNvPr>
          <p:cNvSpPr txBox="1"/>
          <p:nvPr/>
        </p:nvSpPr>
        <p:spPr>
          <a:xfrm>
            <a:off x="4526495" y="8999001"/>
            <a:ext cx="1219886" cy="340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2500" b="0" dirty="0">
                <a:solidFill>
                  <a:schemeClr val="accent3">
                    <a:lumMod val="25000"/>
                  </a:schemeClr>
                </a:solidFill>
              </a:rPr>
              <a:t>Interpret</a:t>
            </a:r>
            <a:endParaRPr sz="2500" b="0" dirty="0">
              <a:solidFill>
                <a:schemeClr val="accent3">
                  <a:lumMod val="25000"/>
                </a:schemeClr>
              </a:solidFill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49FB40D-2712-4503-BDB7-C05D2212B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390616"/>
              </p:ext>
            </p:extLst>
          </p:nvPr>
        </p:nvGraphicFramePr>
        <p:xfrm>
          <a:off x="2237486" y="1440066"/>
          <a:ext cx="1289050" cy="762000"/>
        </p:xfrm>
        <a:graphic>
          <a:graphicData uri="http://schemas.openxmlformats.org/drawingml/2006/table">
            <a:tbl>
              <a:tblPr/>
              <a:tblGrid>
                <a:gridCol w="320358">
                  <a:extLst>
                    <a:ext uri="{9D8B030D-6E8A-4147-A177-3AD203B41FA5}">
                      <a16:colId xmlns:a16="http://schemas.microsoft.com/office/drawing/2014/main" val="1322739087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3899197284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311648352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1506570406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1264974575"/>
                    </a:ext>
                  </a:extLst>
                </a:gridCol>
              </a:tblGrid>
              <a:tr h="441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290766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986441"/>
                  </a:ext>
                </a:extLst>
              </a:tr>
              <a:tr h="441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9811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6496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59498"/>
                  </a:ext>
                </a:extLst>
              </a:tr>
              <a:tr h="441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34449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142822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9437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4E3C234A-8882-4E24-B5ED-6A1D43DAC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877923"/>
              </p:ext>
            </p:extLst>
          </p:nvPr>
        </p:nvGraphicFramePr>
        <p:xfrm>
          <a:off x="4037030" y="144735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94" name="Table 93">
            <a:extLst>
              <a:ext uri="{FF2B5EF4-FFF2-40B4-BE49-F238E27FC236}">
                <a16:creationId xmlns:a16="http://schemas.microsoft.com/office/drawing/2014/main" id="{44AE11E0-4E8A-415A-A7F4-93E127D35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25743"/>
              </p:ext>
            </p:extLst>
          </p:nvPr>
        </p:nvGraphicFramePr>
        <p:xfrm>
          <a:off x="5907178" y="1433400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28DB81E-1905-443E-AD66-2E3409782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957386"/>
              </p:ext>
            </p:extLst>
          </p:nvPr>
        </p:nvGraphicFramePr>
        <p:xfrm>
          <a:off x="6962070" y="1617850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sp>
        <p:nvSpPr>
          <p:cNvPr id="96" name="Arrow: Right 95">
            <a:extLst>
              <a:ext uri="{FF2B5EF4-FFF2-40B4-BE49-F238E27FC236}">
                <a16:creationId xmlns:a16="http://schemas.microsoft.com/office/drawing/2014/main" id="{8F3A7C28-4C6C-47C6-B752-9E999E24E1A5}"/>
              </a:ext>
            </a:extLst>
          </p:cNvPr>
          <p:cNvSpPr/>
          <p:nvPr/>
        </p:nvSpPr>
        <p:spPr>
          <a:xfrm>
            <a:off x="5516981" y="1752823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28" name="Graphic 27" descr="Lock">
            <a:extLst>
              <a:ext uri="{FF2B5EF4-FFF2-40B4-BE49-F238E27FC236}">
                <a16:creationId xmlns:a16="http://schemas.microsoft.com/office/drawing/2014/main" id="{0BCCF9D2-9F76-423A-BB9E-B46C03B861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32580" y="1423662"/>
            <a:ext cx="634057" cy="634057"/>
          </a:xfrm>
          <a:prstGeom prst="rect">
            <a:avLst/>
          </a:prstGeom>
        </p:spPr>
      </p:pic>
      <p:pic>
        <p:nvPicPr>
          <p:cNvPr id="30" name="Graphic 29" descr="Pencil">
            <a:extLst>
              <a:ext uri="{FF2B5EF4-FFF2-40B4-BE49-F238E27FC236}">
                <a16:creationId xmlns:a16="http://schemas.microsoft.com/office/drawing/2014/main" id="{837EAFF2-FD22-4682-A40C-4618BD423B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519386" y="1667075"/>
            <a:ext cx="576468" cy="576468"/>
          </a:xfrm>
          <a:prstGeom prst="rect">
            <a:avLst/>
          </a:prstGeom>
        </p:spPr>
      </p:pic>
      <p:pic>
        <p:nvPicPr>
          <p:cNvPr id="104" name="Graphic 103" descr="Lock">
            <a:extLst>
              <a:ext uri="{FF2B5EF4-FFF2-40B4-BE49-F238E27FC236}">
                <a16:creationId xmlns:a16="http://schemas.microsoft.com/office/drawing/2014/main" id="{0A569C9D-498A-428C-B215-51AEB765AC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03885" y="1267829"/>
            <a:ext cx="289209" cy="289209"/>
          </a:xfrm>
          <a:prstGeom prst="rect">
            <a:avLst/>
          </a:prstGeom>
        </p:spPr>
      </p:pic>
      <p:pic>
        <p:nvPicPr>
          <p:cNvPr id="105" name="Graphic 104" descr="Lock">
            <a:extLst>
              <a:ext uri="{FF2B5EF4-FFF2-40B4-BE49-F238E27FC236}">
                <a16:creationId xmlns:a16="http://schemas.microsoft.com/office/drawing/2014/main" id="{07E88287-3774-4FA3-AA41-C8322D7E13C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203498" y="1096235"/>
            <a:ext cx="289209" cy="289209"/>
          </a:xfrm>
          <a:prstGeom prst="rect">
            <a:avLst/>
          </a:prstGeom>
        </p:spPr>
      </p:pic>
      <p:sp>
        <p:nvSpPr>
          <p:cNvPr id="106" name="Layout Suggestions">
            <a:extLst>
              <a:ext uri="{FF2B5EF4-FFF2-40B4-BE49-F238E27FC236}">
                <a16:creationId xmlns:a16="http://schemas.microsoft.com/office/drawing/2014/main" id="{D3290923-5D19-41D4-835C-B9CAAE9BBFA3}"/>
              </a:ext>
            </a:extLst>
          </p:cNvPr>
          <p:cNvSpPr txBox="1"/>
          <p:nvPr/>
        </p:nvSpPr>
        <p:spPr>
          <a:xfrm>
            <a:off x="12231616" y="2770625"/>
            <a:ext cx="12279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Suggested tools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07" name="Quickly identify content with a package hexsticker (if available)…">
            <a:extLst>
              <a:ext uri="{FF2B5EF4-FFF2-40B4-BE49-F238E27FC236}">
                <a16:creationId xmlns:a16="http://schemas.microsoft.com/office/drawing/2014/main" id="{F080960B-D591-40B2-A070-53A47944F8ED}"/>
              </a:ext>
            </a:extLst>
          </p:cNvPr>
          <p:cNvSpPr txBox="1"/>
          <p:nvPr/>
        </p:nvSpPr>
        <p:spPr>
          <a:xfrm>
            <a:off x="12260644" y="3042465"/>
            <a:ext cx="2052131" cy="481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ODK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Excel</a:t>
            </a:r>
          </a:p>
        </p:txBody>
      </p:sp>
      <p:sp>
        <p:nvSpPr>
          <p:cNvPr id="108" name="Layout Suggestions">
            <a:extLst>
              <a:ext uri="{FF2B5EF4-FFF2-40B4-BE49-F238E27FC236}">
                <a16:creationId xmlns:a16="http://schemas.microsoft.com/office/drawing/2014/main" id="{E65A60F6-DD9C-4354-AAD4-9134E9DAF229}"/>
              </a:ext>
            </a:extLst>
          </p:cNvPr>
          <p:cNvSpPr txBox="1"/>
          <p:nvPr/>
        </p:nvSpPr>
        <p:spPr>
          <a:xfrm>
            <a:off x="12224058" y="6094803"/>
            <a:ext cx="12279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Suggested tools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09" name="Quickly identify content with a package hexsticker (if available)…">
            <a:extLst>
              <a:ext uri="{FF2B5EF4-FFF2-40B4-BE49-F238E27FC236}">
                <a16:creationId xmlns:a16="http://schemas.microsoft.com/office/drawing/2014/main" id="{77A14141-711D-44EB-B9BE-8F78B969B6E4}"/>
              </a:ext>
            </a:extLst>
          </p:cNvPr>
          <p:cNvSpPr txBox="1"/>
          <p:nvPr/>
        </p:nvSpPr>
        <p:spPr>
          <a:xfrm>
            <a:off x="12253085" y="6386147"/>
            <a:ext cx="2052131" cy="6857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sym typeface="Source Sans Pro Light"/>
              </a:rPr>
              <a:t>Open Refine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</p:txBody>
      </p:sp>
      <p:sp>
        <p:nvSpPr>
          <p:cNvPr id="111" name="Layout Suggestions">
            <a:extLst>
              <a:ext uri="{FF2B5EF4-FFF2-40B4-BE49-F238E27FC236}">
                <a16:creationId xmlns:a16="http://schemas.microsoft.com/office/drawing/2014/main" id="{B7F565D8-BE83-4EC0-A0DA-AE955C162A5A}"/>
              </a:ext>
            </a:extLst>
          </p:cNvPr>
          <p:cNvSpPr txBox="1"/>
          <p:nvPr/>
        </p:nvSpPr>
        <p:spPr>
          <a:xfrm>
            <a:off x="10947884" y="9526953"/>
            <a:ext cx="1750479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rgbClr val="7E5D00"/>
                </a:solidFill>
                <a:latin typeface="Source Sans Pro SemiBold" panose="020B0603030403020204" pitchFamily="34" charset="0"/>
              </a:rPr>
              <a:t>Find how to guides at:</a:t>
            </a:r>
            <a:endParaRPr sz="1400" dirty="0">
              <a:solidFill>
                <a:srgbClr val="7E5D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12" name="Quickly identify content with a package hexsticker (if available)…">
            <a:extLst>
              <a:ext uri="{FF2B5EF4-FFF2-40B4-BE49-F238E27FC236}">
                <a16:creationId xmlns:a16="http://schemas.microsoft.com/office/drawing/2014/main" id="{E1D22B78-1F6B-4BA4-BC9C-3400B0F1D535}"/>
              </a:ext>
            </a:extLst>
          </p:cNvPr>
          <p:cNvSpPr txBox="1"/>
          <p:nvPr/>
        </p:nvSpPr>
        <p:spPr>
          <a:xfrm>
            <a:off x="10981843" y="9787388"/>
            <a:ext cx="2052131" cy="276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stats4sd.org/resources</a:t>
            </a:r>
          </a:p>
        </p:txBody>
      </p:sp>
      <p:sp>
        <p:nvSpPr>
          <p:cNvPr id="85" name="Layout Suggestions">
            <a:extLst>
              <a:ext uri="{FF2B5EF4-FFF2-40B4-BE49-F238E27FC236}">
                <a16:creationId xmlns:a16="http://schemas.microsoft.com/office/drawing/2014/main" id="{55C44EDA-8C0A-4C8E-9E45-3B5B329DAA09}"/>
              </a:ext>
            </a:extLst>
          </p:cNvPr>
          <p:cNvSpPr txBox="1"/>
          <p:nvPr/>
        </p:nvSpPr>
        <p:spPr>
          <a:xfrm>
            <a:off x="12215159" y="1036368"/>
            <a:ext cx="12279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Suggested tools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6647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4C4C4C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7DCA7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Source Sans Pro Light"/>
        <a:ea typeface="Source Sans Pro Light"/>
        <a:cs typeface="Source Sans Pro Light"/>
      </a:majorFont>
      <a:minorFont>
        <a:latin typeface="Source Sans Pro Light"/>
        <a:ea typeface="Source Sans Pro Light"/>
        <a:cs typeface="Source Sans Pro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00"/>
          </a:spcBef>
          <a:spcAft>
            <a:spcPts val="0"/>
          </a:spcAft>
          <a:buClrTx/>
          <a:buSzTx/>
          <a:buFontTx/>
          <a:buNone/>
          <a:tabLst/>
          <a:defRPr kumimoji="0" sz="1200" b="1" i="0" u="none" strike="noStrike" cap="none" spc="0" normalizeH="0" baseline="0">
            <a:ln>
              <a:noFill/>
            </a:ln>
            <a:solidFill>
              <a:srgbClr val="4C4C4C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7DCA7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Source Sans Pro Light"/>
        <a:ea typeface="Source Sans Pro Light"/>
        <a:cs typeface="Source Sans Pro Light"/>
      </a:majorFont>
      <a:minorFont>
        <a:latin typeface="Source Sans Pro Light"/>
        <a:ea typeface="Source Sans Pro Light"/>
        <a:cs typeface="Source Sans Pro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00"/>
          </a:spcBef>
          <a:spcAft>
            <a:spcPts val="0"/>
          </a:spcAft>
          <a:buClrTx/>
          <a:buSzTx/>
          <a:buFontTx/>
          <a:buNone/>
          <a:tabLst/>
          <a:defRPr kumimoji="0" sz="1200" b="1" i="0" u="none" strike="noStrike" cap="none" spc="0" normalizeH="0" baseline="0">
            <a:ln>
              <a:noFill/>
            </a:ln>
            <a:solidFill>
              <a:srgbClr val="4C4C4C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1016</Words>
  <Application>Microsoft Office PowerPoint</Application>
  <PresentationFormat>Custom</PresentationFormat>
  <Paragraphs>647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Avenir Roman</vt:lpstr>
      <vt:lpstr>Calibri</vt:lpstr>
      <vt:lpstr>Helvetica Light</vt:lpstr>
      <vt:lpstr>Source Sans Pro</vt:lpstr>
      <vt:lpstr>Source Sans Pro Light</vt:lpstr>
      <vt:lpstr>Source Sans Pro SemiBold</vt:lpstr>
      <vt:lpstr>Source Sans Pro SemiBold</vt:lpstr>
      <vt:lpstr>White</vt:lpstr>
      <vt:lpstr>RoadMap to Data Analysis : : CHEAT SHEET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to Data Analysis : : CHEAT SHEET</dc:title>
  <dc:creator>Nicolas Greliche</dc:creator>
  <cp:lastModifiedBy>Nicolas Greliche</cp:lastModifiedBy>
  <cp:revision>104</cp:revision>
  <dcterms:modified xsi:type="dcterms:W3CDTF">2020-01-22T12:01:32Z</dcterms:modified>
</cp:coreProperties>
</file>