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32" d="100"/>
          <a:sy n="32" d="100"/>
        </p:scale>
        <p:origin x="11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legalcode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4A98632-6E9B-724A-BE33-B8B085B90770}"/>
              </a:ext>
            </a:extLst>
          </p:cNvPr>
          <p:cNvSpPr/>
          <p:nvPr/>
        </p:nvSpPr>
        <p:spPr>
          <a:xfrm>
            <a:off x="3525332" y="-1"/>
            <a:ext cx="8666668" cy="685800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807B2B-D8AF-CC43-9621-80DA46E64D20}"/>
              </a:ext>
            </a:extLst>
          </p:cNvPr>
          <p:cNvSpPr txBox="1"/>
          <p:nvPr/>
        </p:nvSpPr>
        <p:spPr>
          <a:xfrm>
            <a:off x="3919528" y="6340134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7BF755-AB1A-BE42-8293-A5716BD29FE5}"/>
              </a:ext>
            </a:extLst>
          </p:cNvPr>
          <p:cNvCxnSpPr>
            <a:cxnSpLocks/>
          </p:cNvCxnSpPr>
          <p:nvPr/>
        </p:nvCxnSpPr>
        <p:spPr>
          <a:xfrm flipH="1">
            <a:off x="4176661" y="3988353"/>
            <a:ext cx="1456696" cy="0"/>
          </a:xfrm>
          <a:prstGeom prst="line">
            <a:avLst/>
          </a:prstGeom>
          <a:ln w="1270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855" y="1668339"/>
            <a:ext cx="7662983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tx1"/>
                </a:solidFill>
              </a:defRPr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2357" y="4504573"/>
            <a:ext cx="7662983" cy="1242769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A06FF0-D8F7-CE48-9579-8FD21B555F7D}"/>
              </a:ext>
            </a:extLst>
          </p:cNvPr>
          <p:cNvSpPr txBox="1"/>
          <p:nvPr/>
        </p:nvSpPr>
        <p:spPr>
          <a:xfrm>
            <a:off x="8905462" y="5879267"/>
            <a:ext cx="299473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167228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6EDE9A2-F659-734E-80DD-3E9217476162}"/>
              </a:ext>
            </a:extLst>
          </p:cNvPr>
          <p:cNvSpPr/>
          <p:nvPr/>
        </p:nvSpPr>
        <p:spPr>
          <a:xfrm>
            <a:off x="4284570" y="0"/>
            <a:ext cx="7907429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B1DC-6323-2C4F-9C96-B852C977B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896" y="440827"/>
            <a:ext cx="6528816" cy="5654241"/>
          </a:xfrm>
        </p:spPr>
        <p:txBody>
          <a:bodyPr lIns="90000" anchor="ctr"/>
          <a:lstStyle>
            <a:lvl1pPr marL="342900" indent="-342900">
              <a:lnSpc>
                <a:spcPct val="11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  <a:defRPr sz="20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defRPr sz="2000"/>
            </a:lvl2pPr>
            <a:lvl3pPr>
              <a:lnSpc>
                <a:spcPct val="110000"/>
              </a:lnSpc>
              <a:spcBef>
                <a:spcPts val="0"/>
              </a:spcBef>
              <a:defRPr sz="2000"/>
            </a:lvl3pPr>
            <a:lvl4pPr>
              <a:lnSpc>
                <a:spcPct val="110000"/>
              </a:lnSpc>
              <a:spcBef>
                <a:spcPts val="0"/>
              </a:spcBef>
              <a:defRPr sz="2000"/>
            </a:lvl4pPr>
            <a:lvl5pPr>
              <a:lnSpc>
                <a:spcPct val="110000"/>
              </a:lnSpc>
              <a:spcBef>
                <a:spcPts val="0"/>
              </a:spcBef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60B29-20B8-5F40-90F6-9F7CD8AD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2896" y="6105480"/>
            <a:ext cx="2061601" cy="375537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98B9E-187C-0641-86A2-374CB6246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44497" y="6105480"/>
            <a:ext cx="3993668" cy="365125"/>
          </a:xfrm>
        </p:spPr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EDD09-6B66-974C-8395-7A9D9B58C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8165" y="6105480"/>
            <a:ext cx="947093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F6A9EA-C2A7-7643-BEFA-B69BDBBB7604}"/>
              </a:ext>
            </a:extLst>
          </p:cNvPr>
          <p:cNvSpPr/>
          <p:nvPr/>
        </p:nvSpPr>
        <p:spPr>
          <a:xfrm>
            <a:off x="-8461" y="0"/>
            <a:ext cx="4293031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270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4A3F56-6D27-1E48-8A26-B8A29496C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8" y="440827"/>
            <a:ext cx="3576792" cy="5287670"/>
          </a:xfrm>
        </p:spPr>
        <p:txBody>
          <a:bodyPr lIns="90000" tIns="46800" anchor="ctr" anchorCtr="0">
            <a:normAutofit/>
          </a:bodyPr>
          <a:lstStyle>
            <a:lvl1pPr algn="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04DB0E-FA05-1849-9B17-1ADEB1E65A51}"/>
              </a:ext>
            </a:extLst>
          </p:cNvPr>
          <p:cNvSpPr txBox="1"/>
          <p:nvPr/>
        </p:nvSpPr>
        <p:spPr>
          <a:xfrm>
            <a:off x="1794974" y="5981462"/>
            <a:ext cx="1983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4256242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8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de/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1" y="1582034"/>
            <a:ext cx="11355064" cy="4556442"/>
          </a:xfrm>
        </p:spPr>
        <p:txBody>
          <a:bodyPr lIns="9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AD5118-030E-3B47-8E35-A2FD36F48A18}"/>
              </a:ext>
            </a:extLst>
          </p:cNvPr>
          <p:cNvSpPr txBox="1"/>
          <p:nvPr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1610250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0" y="1588651"/>
            <a:ext cx="5508000" cy="4556442"/>
          </a:xfrm>
        </p:spPr>
        <p:txBody>
          <a:bodyPr lIns="9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901950-5B56-9B4B-9196-414187BDEB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1835" y="1588651"/>
            <a:ext cx="5508000" cy="4556442"/>
          </a:xfrm>
        </p:spPr>
        <p:txBody>
          <a:bodyPr lIns="9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2842E2-371D-1F4B-9B94-400F9A7D55C1}"/>
              </a:ext>
            </a:extLst>
          </p:cNvPr>
          <p:cNvSpPr txBox="1"/>
          <p:nvPr/>
        </p:nvSpPr>
        <p:spPr>
          <a:xfrm>
            <a:off x="10386298" y="6252845"/>
            <a:ext cx="16466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864053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4D7538-5F79-6244-8BAE-06CD970E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B099F-84DD-7741-A646-247138C6E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4FB99-1B8A-2B4E-A2D8-9591099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binar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F98486-DCCD-FF44-8EF3-D2182B79B1CF}"/>
              </a:ext>
            </a:extLst>
          </p:cNvPr>
          <p:cNvSpPr/>
          <p:nvPr/>
        </p:nvSpPr>
        <p:spPr>
          <a:xfrm>
            <a:off x="0" y="5596856"/>
            <a:ext cx="12192000" cy="12611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D0ED8-F780-E94A-80A3-42700BC94782}"/>
              </a:ext>
            </a:extLst>
          </p:cNvPr>
          <p:cNvSpPr txBox="1"/>
          <p:nvPr/>
        </p:nvSpPr>
        <p:spPr>
          <a:xfrm>
            <a:off x="7715522" y="6288723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3" y="1231184"/>
            <a:ext cx="7334800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43" y="3589573"/>
            <a:ext cx="7355820" cy="569067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833F7-2487-1A47-A42E-8AC5BA1A9912}"/>
              </a:ext>
            </a:extLst>
          </p:cNvPr>
          <p:cNvSpPr txBox="1"/>
          <p:nvPr/>
        </p:nvSpPr>
        <p:spPr>
          <a:xfrm>
            <a:off x="1312150" y="6018967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799363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ebinar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9F98486-DCCD-FF44-8EF3-D2182B79B1CF}"/>
              </a:ext>
            </a:extLst>
          </p:cNvPr>
          <p:cNvSpPr/>
          <p:nvPr/>
        </p:nvSpPr>
        <p:spPr>
          <a:xfrm>
            <a:off x="0" y="5596856"/>
            <a:ext cx="12192000" cy="1261143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D0ED8-F780-E94A-80A3-42700BC94782}"/>
              </a:ext>
            </a:extLst>
          </p:cNvPr>
          <p:cNvSpPr txBox="1"/>
          <p:nvPr/>
        </p:nvSpPr>
        <p:spPr>
          <a:xfrm>
            <a:off x="7715522" y="6288723"/>
            <a:ext cx="4221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u="sng" dirty="0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Attribution-ShareAlike 4.0 International</a:t>
            </a:r>
            <a:endParaRPr lang="en-GB" sz="1200" dirty="0">
              <a:solidFill>
                <a:srgbClr val="000000">
                  <a:lumMod val="75000"/>
                  <a:lumOff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16B3B19-201F-7348-A518-8545BF991447}"/>
              </a:ext>
            </a:extLst>
          </p:cNvPr>
          <p:cNvCxnSpPr>
            <a:cxnSpLocks/>
          </p:cNvCxnSpPr>
          <p:nvPr/>
        </p:nvCxnSpPr>
        <p:spPr>
          <a:xfrm>
            <a:off x="1436317" y="1415086"/>
            <a:ext cx="0" cy="32568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F42-10B0-9A48-9571-3C829913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97863" y="6244659"/>
            <a:ext cx="2090738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A1FD96B-0733-A745-B2F3-D83FFA10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3" y="1082900"/>
            <a:ext cx="7334800" cy="2141463"/>
          </a:xfrm>
          <a:ln>
            <a:noFill/>
          </a:ln>
        </p:spPr>
        <p:txBody>
          <a:bodyPr anchor="b" anchorCtr="0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BC9B6C1-E06A-CF4D-86E9-868F84120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5343" y="3441289"/>
            <a:ext cx="7355820" cy="569067"/>
          </a:xfrm>
        </p:spPr>
        <p:txBody>
          <a:bodyPr>
            <a:no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D64E2-89D0-4642-B183-0B59063B4D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66913" y="4192487"/>
            <a:ext cx="7334250" cy="56991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GB" sz="3200" dirty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GB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E5F96-E694-C044-90F3-FB3FEC110F9D}"/>
              </a:ext>
            </a:extLst>
          </p:cNvPr>
          <p:cNvSpPr txBox="1"/>
          <p:nvPr userDrawn="1"/>
        </p:nvSpPr>
        <p:spPr>
          <a:xfrm>
            <a:off x="1312150" y="6018967"/>
            <a:ext cx="24320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D2222A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Stats4SD</a:t>
            </a:r>
          </a:p>
        </p:txBody>
      </p:sp>
    </p:spTree>
    <p:extLst>
      <p:ext uri="{BB962C8B-B14F-4D97-AF65-F5344CB8AC3E}">
        <p14:creationId xmlns:p14="http://schemas.microsoft.com/office/powerpoint/2010/main" val="2561768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1A2B92-027D-F549-8DC7-6258F32BA707}"/>
              </a:ext>
            </a:extLst>
          </p:cNvPr>
          <p:cNvSpPr/>
          <p:nvPr/>
        </p:nvSpPr>
        <p:spPr>
          <a:xfrm>
            <a:off x="-8461" y="-12272"/>
            <a:ext cx="12200461" cy="529087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6C637-2CA2-9949-A9E1-2B55B6953881}"/>
              </a:ext>
            </a:extLst>
          </p:cNvPr>
          <p:cNvSpPr/>
          <p:nvPr/>
        </p:nvSpPr>
        <p:spPr>
          <a:xfrm>
            <a:off x="-8461" y="1236458"/>
            <a:ext cx="12200461" cy="562154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16740000" sx="102000" sy="102000" algn="t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88E63C-7146-544E-B0BE-791D359D53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914" y="6363164"/>
            <a:ext cx="1428821" cy="25073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46D6E-F249-794B-9469-535E1F95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670" y="1588651"/>
            <a:ext cx="5508000" cy="4556442"/>
          </a:xfrm>
        </p:spPr>
        <p:txBody>
          <a:bodyPr lIns="9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680E4-47F0-B04B-8CFD-4DC7948C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671" y="6297757"/>
            <a:ext cx="2319338" cy="365125"/>
          </a:xfrm>
        </p:spPr>
        <p:txBody>
          <a:bodyPr anchor="b"/>
          <a:lstStyle/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99D2B-89B6-394F-87B5-671C3DF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2607" y="6297757"/>
            <a:ext cx="3479007" cy="365125"/>
          </a:xfrm>
        </p:spPr>
        <p:txBody>
          <a:bodyPr anchor="b"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2DE6-CD2C-0E43-BF69-7B8CF8E92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3213" y="6297757"/>
            <a:ext cx="2319338" cy="365125"/>
          </a:xfrm>
        </p:spPr>
        <p:txBody>
          <a:bodyPr anchor="b"/>
          <a:lstStyle/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6D1C9-5344-7049-9AB9-81143B58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70" y="131133"/>
            <a:ext cx="11355063" cy="11053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901950-5B56-9B4B-9196-414187BDEB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71835" y="1588651"/>
            <a:ext cx="5508000" cy="4556442"/>
          </a:xfrm>
        </p:spPr>
        <p:txBody>
          <a:bodyPr lIns="9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950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CC3B39E-BD63-504B-BD1C-16C881EAC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2219" y="1100558"/>
            <a:ext cx="7866062" cy="14447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GB" sz="4400" b="1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48BC4465-C68A-844B-ABA9-61E2C12A3C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52219" y="2688186"/>
            <a:ext cx="7866062" cy="1512456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lang="en-GB" sz="2600" kern="120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None/>
              <a:defRPr lang="en-GB" sz="4000" kern="1200" dirty="0" smtClean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None/>
              <a:defRPr lang="en-GB" sz="4000" kern="1200" dirty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92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09B01-23F5-F346-B24D-7AA19B8B5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0912"/>
            <a:ext cx="10916907" cy="110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EE05F-F78F-0D48-8887-C53654C3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16906" cy="398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3C7B4-2B6E-B649-A283-23AE6B7A42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894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10/28/2024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72EB5-F374-6B40-BF2A-1423618BFB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19834" y="6077516"/>
            <a:ext cx="347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4B805-EFE3-3E45-9C7F-69BAA91A2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42137" y="6077516"/>
            <a:ext cx="23193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955C24-6FA1-0CC0-F39A-2DA42614D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97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4970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lang="en-US" sz="2000" b="0" i="0" kern="1200" dirty="0" smtClean="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18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b="0" i="0" kern="1200">
          <a:solidFill>
            <a:srgbClr val="2B2B2B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B939-3F9B-AE44-87B0-FDA2F323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362" y="1082901"/>
            <a:ext cx="9491959" cy="1535172"/>
          </a:xfrm>
        </p:spPr>
        <p:txBody>
          <a:bodyPr>
            <a:normAutofit fontScale="90000"/>
          </a:bodyPr>
          <a:lstStyle/>
          <a:p>
            <a:r>
              <a:rPr lang="en-US" dirty="0"/>
              <a:t>Involving farmers around the research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FF102-B0BE-BD4E-A451-FAC5AE89E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9090" y="2993457"/>
            <a:ext cx="9065958" cy="2307886"/>
          </a:xfrm>
        </p:spPr>
        <p:txBody>
          <a:bodyPr/>
          <a:lstStyle/>
          <a:p>
            <a:pPr algn="ctr"/>
            <a:r>
              <a:rPr lang="en-US" sz="4800" dirty="0"/>
              <a:t>RMS Seminar Series</a:t>
            </a:r>
          </a:p>
          <a:p>
            <a:pPr algn="ctr"/>
            <a:r>
              <a:rPr lang="en-US" dirty="0"/>
              <a:t>March-April 2024</a:t>
            </a:r>
          </a:p>
          <a:p>
            <a:r>
              <a:rPr lang="en-US" dirty="0"/>
              <a:t>Ric Coe (r.coe@stats4sd.org)</a:t>
            </a:r>
          </a:p>
        </p:txBody>
      </p:sp>
      <p:pic>
        <p:nvPicPr>
          <p:cNvPr id="4" name="Picture 3" descr="A red background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8ED8151-400D-BCD9-9066-03D5E4D6E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78" y="6112852"/>
            <a:ext cx="2375822" cy="4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7120"/>
      </p:ext>
    </p:extLst>
  </p:cSld>
  <p:clrMapOvr>
    <a:masterClrMapping/>
  </p:clrMapOvr>
</p:sld>
</file>

<file path=ppt/theme/theme1.xml><?xml version="1.0" encoding="utf-8"?>
<a:theme xmlns:a="http://schemas.openxmlformats.org/drawingml/2006/main" name="ssdwebinar">
  <a:themeElements>
    <a:clrScheme name="Custom 1">
      <a:dk1>
        <a:srgbClr val="000000"/>
      </a:dk1>
      <a:lt1>
        <a:srgbClr val="FFFFFF"/>
      </a:lt1>
      <a:dk2>
        <a:srgbClr val="D32229"/>
      </a:dk2>
      <a:lt2>
        <a:srgbClr val="B4DCFA"/>
      </a:lt2>
      <a:accent1>
        <a:srgbClr val="D32229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tats4SD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DE8F829-A366-AD4A-9666-4D4F2B5F7C76}" vid="{E0B2EDA8-83ED-F04C-91DF-6DD160786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Sans</vt:lpstr>
      <vt:lpstr>Open Sans Light</vt:lpstr>
      <vt:lpstr>ssdwebinar</vt:lpstr>
      <vt:lpstr>Involving farmers around the research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Shiphar Mulumba</dc:creator>
  <cp:lastModifiedBy>Shiphar Mulumba</cp:lastModifiedBy>
  <cp:revision>1</cp:revision>
  <dcterms:created xsi:type="dcterms:W3CDTF">2024-10-28T12:13:06Z</dcterms:created>
  <dcterms:modified xsi:type="dcterms:W3CDTF">2024-10-28T12:15:19Z</dcterms:modified>
</cp:coreProperties>
</file>