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8" r:id="rId4"/>
    <p:sldId id="259" r:id="rId5"/>
    <p:sldId id="276" r:id="rId6"/>
    <p:sldId id="277" r:id="rId7"/>
    <p:sldId id="278" r:id="rId8"/>
    <p:sldId id="265" r:id="rId9"/>
    <p:sldId id="266" r:id="rId10"/>
    <p:sldId id="274" r:id="rId11"/>
    <p:sldId id="275" r:id="rId12"/>
    <p:sldId id="267" r:id="rId13"/>
    <p:sldId id="268" r:id="rId14"/>
    <p:sldId id="269" r:id="rId15"/>
    <p:sldId id="270" r:id="rId16"/>
  </p:sldIdLst>
  <p:sldSz cx="9144000" cy="5143500" type="screen16x9"/>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Merriweather" pitchFamily="2" charset="77"/>
      <p:regular r:id="rId24"/>
      <p:bold r:id="rId25"/>
      <p:italic r:id="rId26"/>
      <p:boldItalic r:id="rId27"/>
    </p:embeddedFont>
    <p:embeddedFont>
      <p:font typeface="Open Sans" panose="020B060603050402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B58B"/>
    <a:srgbClr val="AEAEAE"/>
    <a:srgbClr val="EEEEEE"/>
    <a:srgbClr val="D9EAD3"/>
    <a:srgbClr val="D32329"/>
    <a:srgbClr val="3B82F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762"/>
  </p:normalViewPr>
  <p:slideViewPr>
    <p:cSldViewPr snapToGrid="0">
      <p:cViewPr varScale="1">
        <p:scale>
          <a:sx n="156" d="100"/>
          <a:sy n="156" d="100"/>
        </p:scale>
        <p:origin x="576"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SFOgA0B3Xlk&amp;list=PLwMsjHt5RWCgdKqfr4N8SNOB9Yf-B6FAJ&amp;index=5"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cf445799a3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cf445799a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2 mins</a:t>
            </a:r>
            <a:endParaRPr/>
          </a:p>
          <a:p>
            <a:pPr marL="0" lvl="0" indent="0" algn="l" rtl="0">
              <a:spcBef>
                <a:spcPts val="0"/>
              </a:spcBef>
              <a:spcAft>
                <a:spcPts val="0"/>
              </a:spcAft>
              <a:buNone/>
            </a:pPr>
            <a:r>
              <a:rPr lang="en-GB"/>
              <a:t>I introduce myself and reminder of RMS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58449538358a216e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58449538358a216e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Do people mean what they say? Do people do what they say? Do people know what they do and why? What is not being said and why? Who is not saying it, and why not?</a:t>
            </a:r>
            <a:endParaRPr/>
          </a:p>
        </p:txBody>
      </p:sp>
    </p:spTree>
    <p:extLst>
      <p:ext uri="{BB962C8B-B14F-4D97-AF65-F5344CB8AC3E}">
        <p14:creationId xmlns:p14="http://schemas.microsoft.com/office/powerpoint/2010/main" val="3075885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58449538358a216e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58449538358a216e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Do people mean what they say? Do people do what they say? Do people know what they do and why? What is not being said and why? Who is not saying it, and why not?</a:t>
            </a:r>
            <a:endParaRPr/>
          </a:p>
        </p:txBody>
      </p:sp>
    </p:spTree>
    <p:extLst>
      <p:ext uri="{BB962C8B-B14F-4D97-AF65-F5344CB8AC3E}">
        <p14:creationId xmlns:p14="http://schemas.microsoft.com/office/powerpoint/2010/main" val="1846318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4c04391f2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4c04391f2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4c04391f2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4c04391f2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GB"/>
              <a:t>Identify the structure/identity of the organisation</a:t>
            </a:r>
            <a:endParaRPr/>
          </a:p>
          <a:p>
            <a:pPr marL="457200" lvl="0" indent="-298450" algn="l" rtl="0">
              <a:spcBef>
                <a:spcPts val="0"/>
              </a:spcBef>
              <a:spcAft>
                <a:spcPts val="0"/>
              </a:spcAft>
              <a:buSzPts val="1100"/>
              <a:buAutoNum type="arabicPeriod"/>
            </a:pPr>
            <a:r>
              <a:rPr lang="en-GB"/>
              <a:t>What is a team? Break it down to a collection of individuals with different experiences and perspectives. Break it down further to as individuals, humans are messy.</a:t>
            </a:r>
            <a:endParaRPr/>
          </a:p>
          <a:p>
            <a:pPr marL="457200" lvl="0" indent="-298450" algn="l" rtl="0">
              <a:spcBef>
                <a:spcPts val="0"/>
              </a:spcBef>
              <a:spcAft>
                <a:spcPts val="0"/>
              </a:spcAft>
              <a:buSzPts val="1100"/>
              <a:buAutoNum type="arabicPeriod"/>
            </a:pPr>
            <a:r>
              <a:rPr lang="en-GB"/>
              <a:t>FRN vs institutional (governments etc)</a:t>
            </a:r>
            <a:endParaRPr/>
          </a:p>
          <a:p>
            <a:pPr marL="457200" lvl="0" indent="-298450" algn="l" rtl="0">
              <a:spcBef>
                <a:spcPts val="0"/>
              </a:spcBef>
              <a:spcAft>
                <a:spcPts val="0"/>
              </a:spcAft>
              <a:buSzPts val="1100"/>
              <a:buAutoNum type="arabicPeriod"/>
            </a:pPr>
            <a:r>
              <a:rPr lang="en-GB"/>
              <a:t>See FRN session from the festival 2 years ago for a good discussion of this through a gender lens </a:t>
            </a:r>
            <a:r>
              <a:rPr lang="en-GB" u="sng">
                <a:solidFill>
                  <a:schemeClr val="hlink"/>
                </a:solidFill>
                <a:hlinkClick r:id="rId3"/>
              </a:rPr>
              <a:t>Gender and inclusion in FRNs - YouTube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4c04391f2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4c04391f2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can we do about this?</a:t>
            </a:r>
            <a:endParaRPr/>
          </a:p>
          <a:p>
            <a:pPr marL="0" lvl="0" indent="0" algn="l" rtl="0">
              <a:spcBef>
                <a:spcPts val="0"/>
              </a:spcBef>
              <a:spcAft>
                <a:spcPts val="0"/>
              </a:spcAft>
              <a:buClr>
                <a:schemeClr val="dk1"/>
              </a:buClr>
              <a:buSzPts val="1100"/>
              <a:buFont typeface="Arial"/>
              <a:buNone/>
            </a:pPr>
            <a:r>
              <a:rPr lang="en-GB"/>
              <a:t>How do we collaborate to create change?</a:t>
            </a:r>
            <a:endParaRPr/>
          </a:p>
          <a:p>
            <a:pPr marL="0" lvl="0" indent="0" algn="l" rtl="0">
              <a:spcBef>
                <a:spcPts val="0"/>
              </a:spcBef>
              <a:spcAft>
                <a:spcPts val="0"/>
              </a:spcAft>
              <a:buNone/>
            </a:pPr>
            <a:r>
              <a:rPr lang="en-GB"/>
              <a:t>When should we work with like-minded groups, and when should we work with those more different to us?</a:t>
            </a:r>
            <a:endParaRPr/>
          </a:p>
          <a:p>
            <a:pPr marL="0" lvl="0" indent="0" algn="l" rtl="0">
              <a:spcBef>
                <a:spcPts val="0"/>
              </a:spcBef>
              <a:spcAft>
                <a:spcPts val="0"/>
              </a:spcAft>
              <a:buNone/>
            </a:pPr>
            <a:r>
              <a:rPr lang="en-GB"/>
              <a:t>How you work together - or the difficulties of working together - provides rich material for publications and communications.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4a2824a57a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4a2824a57a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AutoNum type="arabicPeriod"/>
            </a:pPr>
            <a:r>
              <a:rPr lang="en-GB">
                <a:solidFill>
                  <a:schemeClr val="dk1"/>
                </a:solidFill>
              </a:rPr>
              <a:t>Consider the Operational Principles: Reciprocity; Mutuality; Realistic engagement; Nudge.</a:t>
            </a:r>
            <a:endParaRPr>
              <a:solidFill>
                <a:schemeClr val="dk1"/>
              </a:solidFill>
            </a:endParaRPr>
          </a:p>
          <a:p>
            <a:pPr marL="0" lvl="0" indent="0" algn="l" rtl="0">
              <a:spcBef>
                <a:spcPts val="0"/>
              </a:spcBef>
              <a:spcAft>
                <a:spcPts val="0"/>
              </a:spcAft>
              <a:buNone/>
            </a:pPr>
            <a:r>
              <a:rPr lang="en-GB">
                <a:solidFill>
                  <a:schemeClr val="dk1"/>
                </a:solidFill>
              </a:rPr>
              <a:t>Discussion group lead to go back to the CCRP Principles slide to encourage reflection on the operational principles</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466b53748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466b53748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Good collaborations aren’t equal: they’re mutually beneficial</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Everyone has been doing this for a long time. It’s not something new, but it’s hard.</a:t>
            </a:r>
            <a:endParaRPr/>
          </a:p>
          <a:p>
            <a:pPr marL="0" lvl="0" indent="0" algn="l" rtl="0">
              <a:spcBef>
                <a:spcPts val="0"/>
              </a:spcBef>
              <a:spcAft>
                <a:spcPts val="0"/>
              </a:spcAft>
              <a:buClr>
                <a:schemeClr val="dk1"/>
              </a:buClr>
              <a:buSzPts val="1100"/>
              <a:buFont typeface="Arial"/>
              <a:buNone/>
            </a:pPr>
            <a:r>
              <a:rPr lang="en-GB"/>
              <a:t>From ‘synergies’ to ‘strategic collaborations’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466b5374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466b5374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4a2824a57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4a2824a57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4a2824a57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4a2824a57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GB"/>
              <a:t>Highlight the different potential benefits of those collaborations - and to whom?</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GB"/>
              <a:t>How does the collaboration you do with farmers differ from the other types of research collaborations?</a:t>
            </a:r>
            <a:endParaRPr/>
          </a:p>
          <a:p>
            <a:pPr marL="0" lvl="0" indent="0" algn="l" rtl="0">
              <a:spcBef>
                <a:spcPts val="0"/>
              </a:spcBef>
              <a:spcAft>
                <a:spcPts val="0"/>
              </a:spcAft>
              <a:buNone/>
            </a:pPr>
            <a:r>
              <a:rPr lang="en-GB"/>
              <a:t>How do you present these principles to others and introduce them to the projects?</a:t>
            </a:r>
            <a:endParaRPr/>
          </a:p>
          <a:p>
            <a:pPr marL="0" lvl="0" indent="0" algn="l" rtl="0">
              <a:spcBef>
                <a:spcPts val="0"/>
              </a:spcBef>
              <a:spcAft>
                <a:spcPts val="0"/>
              </a:spcAft>
              <a:buNone/>
            </a:pPr>
            <a:r>
              <a:rPr lang="en-GB"/>
              <a:t>How does your role within the collaborations change/has it? How to scale - go from an individual to an organisation as a bridge?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5422f333bb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5422f333bb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GB"/>
              <a:t>Highlight the different potential benefits of those collaborations - and to whom?</a:t>
            </a:r>
            <a:endParaRPr/>
          </a:p>
          <a:p>
            <a:pPr marL="0" lvl="0" indent="0" algn="l" rtl="0">
              <a:spcBef>
                <a:spcPts val="0"/>
              </a:spcBef>
              <a:spcAft>
                <a:spcPts val="0"/>
              </a:spcAft>
              <a:buNone/>
            </a:pPr>
            <a:endParaRPr/>
          </a:p>
          <a:p>
            <a:pPr marL="0" lvl="0" indent="0" algn="l" rtl="0">
              <a:spcBef>
                <a:spcPts val="0"/>
              </a:spcBef>
              <a:spcAft>
                <a:spcPts val="0"/>
              </a:spcAft>
              <a:buNone/>
            </a:pPr>
            <a:r>
              <a:rPr lang="en-GB"/>
              <a:t>How does the collaboration you do with farmers differ from the other types of research collaborations?</a:t>
            </a:r>
            <a:endParaRPr/>
          </a:p>
          <a:p>
            <a:pPr marL="0" lvl="0" indent="0" algn="l" rtl="0">
              <a:spcBef>
                <a:spcPts val="0"/>
              </a:spcBef>
              <a:spcAft>
                <a:spcPts val="0"/>
              </a:spcAft>
              <a:buNone/>
            </a:pPr>
            <a:r>
              <a:rPr lang="en-GB"/>
              <a:t>How do you present these principles to others and introduce them to the projects?</a:t>
            </a:r>
            <a:endParaRPr/>
          </a:p>
          <a:p>
            <a:pPr marL="0" lvl="0" indent="0" algn="l" rtl="0">
              <a:spcBef>
                <a:spcPts val="0"/>
              </a:spcBef>
              <a:spcAft>
                <a:spcPts val="0"/>
              </a:spcAft>
              <a:buNone/>
            </a:pPr>
            <a:r>
              <a:rPr lang="en-GB"/>
              <a:t>How does your role within the collaborations change/has it? How to scale - go from an individual to an organisation as a bridge?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5422f333bb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5422f333bb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GB"/>
              <a:t>Highlight the different potential benefits of those collaborations - and to whom?</a:t>
            </a:r>
            <a:endParaRPr/>
          </a:p>
          <a:p>
            <a:pPr marL="0" lvl="0" indent="0" algn="l" rtl="0">
              <a:spcBef>
                <a:spcPts val="0"/>
              </a:spcBef>
              <a:spcAft>
                <a:spcPts val="0"/>
              </a:spcAft>
              <a:buNone/>
            </a:pPr>
            <a:endParaRPr/>
          </a:p>
          <a:p>
            <a:pPr marL="0" lvl="0" indent="0" algn="l" rtl="0">
              <a:spcBef>
                <a:spcPts val="0"/>
              </a:spcBef>
              <a:spcAft>
                <a:spcPts val="0"/>
              </a:spcAft>
              <a:buNone/>
            </a:pPr>
            <a:r>
              <a:rPr lang="en-GB"/>
              <a:t>How does the collaboration you do with farmers differ from the other types of research collaborations?</a:t>
            </a:r>
            <a:endParaRPr/>
          </a:p>
          <a:p>
            <a:pPr marL="0" lvl="0" indent="0" algn="l" rtl="0">
              <a:spcBef>
                <a:spcPts val="0"/>
              </a:spcBef>
              <a:spcAft>
                <a:spcPts val="0"/>
              </a:spcAft>
              <a:buNone/>
            </a:pPr>
            <a:r>
              <a:rPr lang="en-GB"/>
              <a:t>How do you present these principles to others and introduce them to the projects?</a:t>
            </a:r>
            <a:endParaRPr/>
          </a:p>
          <a:p>
            <a:pPr marL="0" lvl="0" indent="0" algn="l" rtl="0">
              <a:spcBef>
                <a:spcPts val="0"/>
              </a:spcBef>
              <a:spcAft>
                <a:spcPts val="0"/>
              </a:spcAft>
              <a:buNone/>
            </a:pPr>
            <a:r>
              <a:rPr lang="en-GB"/>
              <a:t>How does your role within the collaborations change/has it? How to scale - go from an individual to an organisation as a bridge?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4a2824a57a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4a2824a57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R"/>
            </a:pPr>
            <a:r>
              <a:rPr lang="en-GB"/>
              <a:t>What is anthropology</a:t>
            </a:r>
            <a:endParaRPr/>
          </a:p>
          <a:p>
            <a:pPr marL="457200" lvl="0" indent="-298450" algn="l" rtl="0">
              <a:spcBef>
                <a:spcPts val="0"/>
              </a:spcBef>
              <a:spcAft>
                <a:spcPts val="0"/>
              </a:spcAft>
              <a:buSzPts val="1100"/>
              <a:buAutoNum type="arabicParenR"/>
            </a:pPr>
            <a:r>
              <a:rPr lang="en-GB"/>
              <a:t>What colour is the rectangle? What do you associate with this colour?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58449538358a216e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58449538358a216e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Do people mean what they say? Do people do what they say? Do people know what they do and why? What is not being said and why? Who is not saying it, and why not?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Living_root_bridge"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hyperlink" Target="https://www.azuremagazine.com/article/norwegian-scenic-routes-program-voringsfossen/" TargetMode="Externa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ccrp.org/wp-content/uploads/2019/05/CCRP-principles-2.pdf"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sites.google.com/view/frn-working-group/frn-resources?authuser=0"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49576" y="1589568"/>
            <a:ext cx="9243152" cy="3696358"/>
          </a:xfrm>
          <a:prstGeom prst="rect">
            <a:avLst/>
          </a:prstGeom>
          <a:solidFill>
            <a:srgbClr val="E6913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a:spLocks noGrp="1"/>
          </p:cNvSpPr>
          <p:nvPr>
            <p:ph type="ctrTitle"/>
          </p:nvPr>
        </p:nvSpPr>
        <p:spPr>
          <a:xfrm>
            <a:off x="197983" y="1659592"/>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dirty="0">
                <a:latin typeface="Merriweather"/>
                <a:ea typeface="Merriweather"/>
                <a:cs typeface="Merriweather"/>
                <a:sym typeface="Merriweather"/>
              </a:rPr>
              <a:t>Collaboration in Research</a:t>
            </a:r>
            <a:endParaRPr dirty="0">
              <a:latin typeface="Merriweather"/>
              <a:ea typeface="Merriweather"/>
              <a:cs typeface="Merriweather"/>
              <a:sym typeface="Merriweather"/>
            </a:endParaRPr>
          </a:p>
        </p:txBody>
      </p:sp>
      <p:pic>
        <p:nvPicPr>
          <p:cNvPr id="56" name="Google Shape;56;p13"/>
          <p:cNvPicPr preferRelativeResize="0"/>
          <p:nvPr/>
        </p:nvPicPr>
        <p:blipFill>
          <a:blip r:embed="rId3">
            <a:alphaModFix/>
          </a:blip>
          <a:stretch>
            <a:fillRect/>
          </a:stretch>
        </p:blipFill>
        <p:spPr>
          <a:xfrm>
            <a:off x="6459025" y="226415"/>
            <a:ext cx="2468402" cy="711450"/>
          </a:xfrm>
          <a:prstGeom prst="rect">
            <a:avLst/>
          </a:prstGeom>
          <a:noFill/>
          <a:ln>
            <a:noFill/>
          </a:ln>
        </p:spPr>
      </p:pic>
      <p:sp>
        <p:nvSpPr>
          <p:cNvPr id="57" name="Google Shape;57;p13"/>
          <p:cNvSpPr txBox="1"/>
          <p:nvPr/>
        </p:nvSpPr>
        <p:spPr>
          <a:xfrm>
            <a:off x="2805300" y="3624392"/>
            <a:ext cx="3533400" cy="780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GB" sz="1800" dirty="0">
                <a:solidFill>
                  <a:srgbClr val="595959"/>
                </a:solidFill>
                <a:latin typeface="Merriweather"/>
                <a:ea typeface="Merriweather"/>
                <a:cs typeface="Merriweather"/>
                <a:sym typeface="Merriweather"/>
              </a:rPr>
              <a:t>Research Methods Support seminar, 22 June 2023</a:t>
            </a:r>
            <a:endParaRPr dirty="0">
              <a:latin typeface="Merriweather"/>
              <a:ea typeface="Merriweather"/>
              <a:cs typeface="Merriweather"/>
              <a:sym typeface="Merriweather"/>
            </a:endParaRPr>
          </a:p>
        </p:txBody>
      </p:sp>
      <p:sp>
        <p:nvSpPr>
          <p:cNvPr id="58" name="Google Shape;58;p13"/>
          <p:cNvSpPr txBox="1"/>
          <p:nvPr/>
        </p:nvSpPr>
        <p:spPr>
          <a:xfrm>
            <a:off x="5822427" y="4304149"/>
            <a:ext cx="3105000" cy="981777"/>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600"/>
              </a:spcAft>
              <a:buNone/>
            </a:pPr>
            <a:r>
              <a:rPr lang="en-GB" sz="1600" dirty="0">
                <a:solidFill>
                  <a:schemeClr val="dk1"/>
                </a:solidFill>
                <a:latin typeface="Merriweather"/>
                <a:ea typeface="Merriweather"/>
                <a:cs typeface="Merriweather"/>
                <a:sym typeface="Merriweather"/>
              </a:rPr>
              <a:t>Lucie Hazelgrove-</a:t>
            </a:r>
            <a:r>
              <a:rPr lang="en-GB" sz="1600" dirty="0" err="1">
                <a:solidFill>
                  <a:schemeClr val="dk1"/>
                </a:solidFill>
                <a:latin typeface="Merriweather"/>
                <a:ea typeface="Merriweather"/>
                <a:cs typeface="Merriweather"/>
                <a:sym typeface="Merriweather"/>
              </a:rPr>
              <a:t>Planel</a:t>
            </a:r>
            <a:endParaRPr lang="en-GB" sz="1600" dirty="0">
              <a:solidFill>
                <a:schemeClr val="dk1"/>
              </a:solidFill>
              <a:latin typeface="Merriweather"/>
              <a:ea typeface="Merriweather"/>
              <a:cs typeface="Merriweather"/>
              <a:sym typeface="Merriweather"/>
            </a:endParaRPr>
          </a:p>
          <a:p>
            <a:pPr marL="0" lvl="0" indent="0" algn="r" rtl="0">
              <a:lnSpc>
                <a:spcPct val="115000"/>
              </a:lnSpc>
              <a:spcBef>
                <a:spcPts val="0"/>
              </a:spcBef>
              <a:spcAft>
                <a:spcPts val="1200"/>
              </a:spcAft>
              <a:buNone/>
            </a:pPr>
            <a:r>
              <a:rPr lang="en-GB" sz="1600" dirty="0" err="1">
                <a:solidFill>
                  <a:schemeClr val="dk1"/>
                </a:solidFill>
                <a:latin typeface="Merriweather"/>
                <a:ea typeface="Merriweather"/>
                <a:cs typeface="Merriweather"/>
                <a:sym typeface="Merriweather"/>
              </a:rPr>
              <a:t>lucie@idems.international</a:t>
            </a:r>
            <a:endParaRPr sz="1500" dirty="0">
              <a:solidFill>
                <a:schemeClr val="dk1"/>
              </a:solidFill>
              <a:latin typeface="Merriweather"/>
              <a:ea typeface="Merriweather"/>
              <a:cs typeface="Merriweather"/>
              <a:sym typeface="Merriweather"/>
            </a:endParaRPr>
          </a:p>
        </p:txBody>
      </p:sp>
      <p:sp>
        <p:nvSpPr>
          <p:cNvPr id="59" name="Google Shape;59;p13"/>
          <p:cNvSpPr txBox="1"/>
          <p:nvPr/>
        </p:nvSpPr>
        <p:spPr>
          <a:xfrm>
            <a:off x="296087" y="4631736"/>
            <a:ext cx="3105000" cy="62167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1600" b="1" dirty="0">
                <a:latin typeface="Open Sans" panose="020B0606030504020204" pitchFamily="34" charset="0"/>
                <a:ea typeface="Open Sans" panose="020B0606030504020204" pitchFamily="34" charset="0"/>
                <a:cs typeface="Open Sans" panose="020B0606030504020204" pitchFamily="34" charset="0"/>
                <a:sym typeface="Merriweather"/>
              </a:rPr>
              <a:t>stats4sd.org/resources</a:t>
            </a:r>
            <a:endParaRPr sz="1500" b="1" dirty="0">
              <a:latin typeface="Open Sans" panose="020B0606030504020204" pitchFamily="34" charset="0"/>
              <a:ea typeface="Open Sans" panose="020B0606030504020204" pitchFamily="34" charset="0"/>
              <a:cs typeface="Open Sans" panose="020B0606030504020204" pitchFamily="34" charset="0"/>
              <a:sym typeface="Merriweather"/>
            </a:endParaRPr>
          </a:p>
        </p:txBody>
      </p:sp>
      <p:pic>
        <p:nvPicPr>
          <p:cNvPr id="4" name="Graphic 3">
            <a:extLst>
              <a:ext uri="{FF2B5EF4-FFF2-40B4-BE49-F238E27FC236}">
                <a16:creationId xmlns:a16="http://schemas.microsoft.com/office/drawing/2014/main" id="{B17DCF63-D725-80FE-F688-7E0571FE3B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576" y="85858"/>
            <a:ext cx="6353842" cy="11664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5" name="Google Shape;155;p23"/>
          <p:cNvPicPr preferRelativeResize="0"/>
          <p:nvPr/>
        </p:nvPicPr>
        <p:blipFill rotWithShape="1">
          <a:blip r:embed="rId3">
            <a:alphaModFix/>
          </a:blip>
          <a:srcRect l="10502" r="14226"/>
          <a:stretch/>
        </p:blipFill>
        <p:spPr>
          <a:xfrm rot="5400000">
            <a:off x="5178641" y="1204247"/>
            <a:ext cx="4101822" cy="3850929"/>
          </a:xfrm>
          <a:prstGeom prst="rect">
            <a:avLst/>
          </a:prstGeom>
          <a:noFill/>
          <a:ln>
            <a:noFill/>
          </a:ln>
        </p:spPr>
      </p:pic>
      <p:sp>
        <p:nvSpPr>
          <p:cNvPr id="157" name="Google Shape;157;p23"/>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A methodology - problem solving</a:t>
            </a:r>
            <a:endParaRPr dirty="0"/>
          </a:p>
        </p:txBody>
      </p:sp>
      <p:sp>
        <p:nvSpPr>
          <p:cNvPr id="160" name="Google Shape;160;p23"/>
          <p:cNvSpPr txBox="1"/>
          <p:nvPr/>
        </p:nvSpPr>
        <p:spPr>
          <a:xfrm>
            <a:off x="373738" y="1361065"/>
            <a:ext cx="4099110" cy="1587071"/>
          </a:xfrm>
          <a:prstGeom prst="rect">
            <a:avLst/>
          </a:prstGeom>
          <a:solidFill>
            <a:schemeClr val="lt1"/>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b="1" dirty="0">
                <a:solidFill>
                  <a:schemeClr val="dk1"/>
                </a:solidFill>
              </a:rPr>
              <a:t>2. Systems thinking: everything is connected </a:t>
            </a:r>
            <a:endParaRPr sz="1800" b="1" dirty="0">
              <a:solidFill>
                <a:schemeClr val="dk1"/>
              </a:solidFill>
            </a:endParaRPr>
          </a:p>
          <a:p>
            <a:pPr marL="179999" lvl="0" indent="-204299" algn="l" rtl="0">
              <a:lnSpc>
                <a:spcPct val="115000"/>
              </a:lnSpc>
              <a:spcBef>
                <a:spcPts val="1000"/>
              </a:spcBef>
              <a:spcAft>
                <a:spcPts val="0"/>
              </a:spcAft>
              <a:buClr>
                <a:schemeClr val="dk1"/>
              </a:buClr>
              <a:buSzPts val="1800"/>
              <a:buChar char="●"/>
            </a:pPr>
            <a:r>
              <a:rPr lang="en-GB" sz="1800" dirty="0">
                <a:solidFill>
                  <a:schemeClr val="dk1"/>
                </a:solidFill>
              </a:rPr>
              <a:t>Nothing is isolated</a:t>
            </a:r>
            <a:endParaRPr sz="1800" dirty="0">
              <a:solidFill>
                <a:schemeClr val="dk1"/>
              </a:solidFill>
            </a:endParaRPr>
          </a:p>
          <a:p>
            <a:pPr marL="179999" lvl="0" indent="-204299" algn="l" rtl="0">
              <a:lnSpc>
                <a:spcPct val="115000"/>
              </a:lnSpc>
              <a:spcBef>
                <a:spcPts val="0"/>
              </a:spcBef>
              <a:spcAft>
                <a:spcPts val="0"/>
              </a:spcAft>
              <a:buClr>
                <a:schemeClr val="dk1"/>
              </a:buClr>
              <a:buSzPts val="1800"/>
              <a:buChar char="●"/>
            </a:pPr>
            <a:r>
              <a:rPr lang="en-GB" sz="1800" dirty="0">
                <a:solidFill>
                  <a:schemeClr val="dk1"/>
                </a:solidFill>
              </a:rPr>
              <a:t>Consider everything/everyone</a:t>
            </a:r>
            <a:endParaRPr dirty="0"/>
          </a:p>
        </p:txBody>
      </p:sp>
      <p:sp>
        <p:nvSpPr>
          <p:cNvPr id="164" name="Google Shape;164;p23"/>
          <p:cNvSpPr txBox="1"/>
          <p:nvPr/>
        </p:nvSpPr>
        <p:spPr>
          <a:xfrm>
            <a:off x="5436289" y="1361065"/>
            <a:ext cx="1516500" cy="3540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GB" sz="1100" i="1" dirty="0">
                <a:solidFill>
                  <a:schemeClr val="dk1"/>
                </a:solidFill>
              </a:rPr>
              <a:t>This is not an island.</a:t>
            </a:r>
            <a:endParaRPr sz="700" dirty="0"/>
          </a:p>
        </p:txBody>
      </p:sp>
    </p:spTree>
    <p:extLst>
      <p:ext uri="{BB962C8B-B14F-4D97-AF65-F5344CB8AC3E}">
        <p14:creationId xmlns:p14="http://schemas.microsoft.com/office/powerpoint/2010/main" val="3578756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3"/>
          <p:cNvPicPr preferRelativeResize="0"/>
          <p:nvPr/>
        </p:nvPicPr>
        <p:blipFill rotWithShape="1">
          <a:blip r:embed="rId3">
            <a:alphaModFix/>
          </a:blip>
          <a:srcRect l="11498" r="19185"/>
          <a:stretch/>
        </p:blipFill>
        <p:spPr>
          <a:xfrm>
            <a:off x="3785735" y="2029694"/>
            <a:ext cx="2899450" cy="3137251"/>
          </a:xfrm>
          <a:prstGeom prst="rect">
            <a:avLst/>
          </a:prstGeom>
          <a:noFill/>
          <a:ln>
            <a:noFill/>
          </a:ln>
        </p:spPr>
      </p:pic>
      <p:sp>
        <p:nvSpPr>
          <p:cNvPr id="157" name="Google Shape;157;p23"/>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A methodology - problem solving</a:t>
            </a:r>
            <a:endParaRPr/>
          </a:p>
        </p:txBody>
      </p:sp>
      <p:pic>
        <p:nvPicPr>
          <p:cNvPr id="161" name="Google Shape;161;p23"/>
          <p:cNvPicPr preferRelativeResize="0"/>
          <p:nvPr/>
        </p:nvPicPr>
        <p:blipFill rotWithShape="1">
          <a:blip r:embed="rId4">
            <a:alphaModFix/>
          </a:blip>
          <a:srcRect b="6286"/>
          <a:stretch/>
        </p:blipFill>
        <p:spPr>
          <a:xfrm>
            <a:off x="6647085" y="2029694"/>
            <a:ext cx="2513540" cy="3137252"/>
          </a:xfrm>
          <a:prstGeom prst="rect">
            <a:avLst/>
          </a:prstGeom>
          <a:noFill/>
          <a:ln>
            <a:noFill/>
          </a:ln>
        </p:spPr>
      </p:pic>
      <p:sp>
        <p:nvSpPr>
          <p:cNvPr id="162" name="Google Shape;162;p23"/>
          <p:cNvSpPr txBox="1"/>
          <p:nvPr/>
        </p:nvSpPr>
        <p:spPr>
          <a:xfrm>
            <a:off x="311699" y="1320191"/>
            <a:ext cx="4910295" cy="65707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r>
              <a:rPr lang="en-GB" sz="1800" b="1" dirty="0">
                <a:solidFill>
                  <a:schemeClr val="dk1"/>
                </a:solidFill>
              </a:rPr>
              <a:t>3. What do people value (in life)?</a:t>
            </a:r>
            <a:endParaRPr sz="1800" b="1" dirty="0">
              <a:solidFill>
                <a:schemeClr val="dk1"/>
              </a:solidFill>
            </a:endParaRPr>
          </a:p>
        </p:txBody>
      </p:sp>
      <p:pic>
        <p:nvPicPr>
          <p:cNvPr id="163" name="Google Shape;163;p23"/>
          <p:cNvPicPr preferRelativeResize="0"/>
          <p:nvPr/>
        </p:nvPicPr>
        <p:blipFill>
          <a:blip r:embed="rId5">
            <a:alphaModFix/>
          </a:blip>
          <a:stretch>
            <a:fillRect/>
          </a:stretch>
        </p:blipFill>
        <p:spPr>
          <a:xfrm>
            <a:off x="-41990" y="2029694"/>
            <a:ext cx="3827725" cy="2706314"/>
          </a:xfrm>
          <a:prstGeom prst="rect">
            <a:avLst/>
          </a:prstGeom>
          <a:noFill/>
          <a:ln>
            <a:noFill/>
          </a:ln>
        </p:spPr>
      </p:pic>
    </p:spTree>
    <p:extLst>
      <p:ext uri="{BB962C8B-B14F-4D97-AF65-F5344CB8AC3E}">
        <p14:creationId xmlns:p14="http://schemas.microsoft.com/office/powerpoint/2010/main" val="314449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4"/>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In/equalities in collaborations (1)</a:t>
            </a:r>
            <a:endParaRPr/>
          </a:p>
        </p:txBody>
      </p:sp>
      <p:sp>
        <p:nvSpPr>
          <p:cNvPr id="171" name="Google Shape;171;p24"/>
          <p:cNvSpPr txBox="1"/>
          <p:nvPr/>
        </p:nvSpPr>
        <p:spPr>
          <a:xfrm>
            <a:off x="607125" y="3358799"/>
            <a:ext cx="8004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dk1"/>
                </a:solidFill>
              </a:rPr>
              <a:t>Between teams:</a:t>
            </a:r>
            <a:endParaRPr>
              <a:solidFill>
                <a:schemeClr val="dk1"/>
              </a:solidFill>
            </a:endParaRPr>
          </a:p>
          <a:p>
            <a:pPr marL="914400" lvl="1" indent="-317500" algn="l" rtl="0">
              <a:spcBef>
                <a:spcPts val="0"/>
              </a:spcBef>
              <a:spcAft>
                <a:spcPts val="0"/>
              </a:spcAft>
              <a:buClr>
                <a:schemeClr val="dk1"/>
              </a:buClr>
              <a:buSzPts val="1400"/>
              <a:buChar char="-"/>
            </a:pPr>
            <a:r>
              <a:rPr lang="en-GB">
                <a:solidFill>
                  <a:schemeClr val="dk1"/>
                </a:solidFill>
              </a:rPr>
              <a:t>Who defines: the parameters; what counts as data; what counts as knowledge?</a:t>
            </a:r>
            <a:endParaRPr>
              <a:solidFill>
                <a:schemeClr val="dk1"/>
              </a:solidFill>
            </a:endParaRPr>
          </a:p>
          <a:p>
            <a:pPr marL="914400" lvl="1" indent="-317500" algn="l" rtl="0">
              <a:spcBef>
                <a:spcPts val="0"/>
              </a:spcBef>
              <a:spcAft>
                <a:spcPts val="0"/>
              </a:spcAft>
              <a:buClr>
                <a:schemeClr val="dk1"/>
              </a:buClr>
              <a:buSzPts val="1400"/>
              <a:buChar char="-"/>
            </a:pPr>
            <a:r>
              <a:rPr lang="en-GB">
                <a:solidFill>
                  <a:schemeClr val="dk1"/>
                </a:solidFill>
              </a:rPr>
              <a:t>Who has the knowledge? Which knowledge?</a:t>
            </a:r>
            <a:endParaRPr>
              <a:solidFill>
                <a:schemeClr val="dk1"/>
              </a:solidFill>
            </a:endParaRPr>
          </a:p>
          <a:p>
            <a:pPr marL="914400" lvl="1" indent="-317500" algn="l" rtl="0">
              <a:spcBef>
                <a:spcPts val="0"/>
              </a:spcBef>
              <a:spcAft>
                <a:spcPts val="0"/>
              </a:spcAft>
              <a:buClr>
                <a:schemeClr val="dk1"/>
              </a:buClr>
              <a:buSzPts val="1400"/>
              <a:buChar char="-"/>
            </a:pPr>
            <a:r>
              <a:rPr lang="en-GB">
                <a:solidFill>
                  <a:schemeClr val="dk1"/>
                </a:solidFill>
              </a:rPr>
              <a:t>Whose collaboration is it, and for what?</a:t>
            </a:r>
            <a:endParaRPr/>
          </a:p>
        </p:txBody>
      </p:sp>
      <p:grpSp>
        <p:nvGrpSpPr>
          <p:cNvPr id="172" name="Google Shape;172;p24"/>
          <p:cNvGrpSpPr/>
          <p:nvPr/>
        </p:nvGrpSpPr>
        <p:grpSpPr>
          <a:xfrm>
            <a:off x="951150" y="1341000"/>
            <a:ext cx="3129900" cy="2017800"/>
            <a:chOff x="951150" y="1341000"/>
            <a:chExt cx="3129900" cy="2017800"/>
          </a:xfrm>
        </p:grpSpPr>
        <p:sp>
          <p:nvSpPr>
            <p:cNvPr id="173" name="Google Shape;173;p24"/>
            <p:cNvSpPr/>
            <p:nvPr/>
          </p:nvSpPr>
          <p:spPr>
            <a:xfrm>
              <a:off x="951150" y="1341000"/>
              <a:ext cx="3129900" cy="2017800"/>
            </a:xfrm>
            <a:prstGeom prst="ellipse">
              <a:avLst/>
            </a:prstGeom>
            <a:noFill/>
            <a:ln w="38100" cap="flat" cmpd="sng">
              <a:solidFill>
                <a:srgbClr val="AEAEA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74" name="Google Shape;174;p24"/>
            <p:cNvPicPr preferRelativeResize="0"/>
            <p:nvPr/>
          </p:nvPicPr>
          <p:blipFill>
            <a:blip r:embed="rId3">
              <a:alphaModFix/>
            </a:blip>
            <a:stretch>
              <a:fillRect/>
            </a:stretch>
          </p:blipFill>
          <p:spPr>
            <a:xfrm>
              <a:off x="1561674" y="1644450"/>
              <a:ext cx="1908844" cy="1410899"/>
            </a:xfrm>
            <a:prstGeom prst="rect">
              <a:avLst/>
            </a:prstGeom>
            <a:noFill/>
            <a:ln>
              <a:noFill/>
            </a:ln>
          </p:spPr>
        </p:pic>
      </p:grpSp>
      <p:grpSp>
        <p:nvGrpSpPr>
          <p:cNvPr id="175" name="Google Shape;175;p24"/>
          <p:cNvGrpSpPr/>
          <p:nvPr/>
        </p:nvGrpSpPr>
        <p:grpSpPr>
          <a:xfrm>
            <a:off x="4940975" y="1310463"/>
            <a:ext cx="3129900" cy="2017800"/>
            <a:chOff x="567100" y="1341000"/>
            <a:chExt cx="3129900" cy="2017800"/>
          </a:xfrm>
        </p:grpSpPr>
        <p:sp>
          <p:nvSpPr>
            <p:cNvPr id="176" name="Google Shape;176;p24"/>
            <p:cNvSpPr/>
            <p:nvPr/>
          </p:nvSpPr>
          <p:spPr>
            <a:xfrm>
              <a:off x="567100" y="1341000"/>
              <a:ext cx="3129900" cy="2017800"/>
            </a:xfrm>
            <a:prstGeom prst="ellipse">
              <a:avLst/>
            </a:prstGeom>
            <a:noFill/>
            <a:ln w="38100" cap="flat" cmpd="sng">
              <a:solidFill>
                <a:srgbClr val="88B58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77" name="Google Shape;177;p24"/>
            <p:cNvPicPr preferRelativeResize="0"/>
            <p:nvPr/>
          </p:nvPicPr>
          <p:blipFill>
            <a:blip r:embed="rId3">
              <a:alphaModFix/>
            </a:blip>
            <a:stretch>
              <a:fillRect/>
            </a:stretch>
          </p:blipFill>
          <p:spPr>
            <a:xfrm>
              <a:off x="1157599" y="1641650"/>
              <a:ext cx="1908844" cy="1410899"/>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7" name="Google Shape;187;p25"/>
          <p:cNvPicPr preferRelativeResize="0"/>
          <p:nvPr/>
        </p:nvPicPr>
        <p:blipFill>
          <a:blip r:embed="rId3"/>
          <a:stretch>
            <a:fillRect/>
          </a:stretch>
        </p:blipFill>
        <p:spPr>
          <a:xfrm>
            <a:off x="973728" y="1417910"/>
            <a:ext cx="2976801" cy="1889060"/>
          </a:xfrm>
          <a:prstGeom prst="ellipse">
            <a:avLst/>
          </a:prstGeom>
          <a:noFill/>
          <a:ln w="38100" cap="flat" cmpd="sng">
            <a:solidFill>
              <a:srgbClr val="AEAEAE"/>
            </a:solidFill>
            <a:prstDash val="solid"/>
            <a:round/>
            <a:headEnd type="none" w="sm" len="sm"/>
            <a:tailEnd type="none" w="sm" len="sm"/>
          </a:ln>
        </p:spPr>
      </p:pic>
      <p:pic>
        <p:nvPicPr>
          <p:cNvPr id="190" name="Google Shape;190;p25"/>
          <p:cNvPicPr preferRelativeResize="0"/>
          <p:nvPr/>
        </p:nvPicPr>
        <p:blipFill rotWithShape="1">
          <a:blip r:embed="rId4">
            <a:alphaModFix/>
          </a:blip>
          <a:srcRect t="5221" b="12676"/>
          <a:stretch/>
        </p:blipFill>
        <p:spPr>
          <a:xfrm>
            <a:off x="4963553" y="1406305"/>
            <a:ext cx="2733601" cy="1889059"/>
          </a:xfrm>
          <a:prstGeom prst="ellipse">
            <a:avLst/>
          </a:prstGeom>
          <a:noFill/>
          <a:ln w="38100">
            <a:solidFill>
              <a:srgbClr val="88B58B"/>
            </a:solidFill>
          </a:ln>
        </p:spPr>
      </p:pic>
      <p:sp>
        <p:nvSpPr>
          <p:cNvPr id="182" name="Google Shape;182;p25"/>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In/equalities in collaborations (2)</a:t>
            </a:r>
            <a:endParaRPr/>
          </a:p>
        </p:txBody>
      </p:sp>
      <p:sp>
        <p:nvSpPr>
          <p:cNvPr id="184" name="Google Shape;184;p25"/>
          <p:cNvSpPr txBox="1"/>
          <p:nvPr/>
        </p:nvSpPr>
        <p:spPr>
          <a:xfrm>
            <a:off x="783575" y="3429400"/>
            <a:ext cx="8048700" cy="1123354"/>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AutoNum type="arabicPeriod"/>
            </a:pPr>
            <a:r>
              <a:rPr lang="en-GB" dirty="0">
                <a:solidFill>
                  <a:schemeClr val="dk1"/>
                </a:solidFill>
              </a:rPr>
              <a:t>There are different types of organisations and structures.</a:t>
            </a:r>
            <a:endParaRPr dirty="0">
              <a:solidFill>
                <a:schemeClr val="dk1"/>
              </a:solidFill>
            </a:endParaRPr>
          </a:p>
          <a:p>
            <a:pPr marL="457200" lvl="0" indent="-317500" algn="l" rtl="0">
              <a:spcBef>
                <a:spcPts val="0"/>
              </a:spcBef>
              <a:spcAft>
                <a:spcPts val="600"/>
              </a:spcAft>
              <a:buClr>
                <a:schemeClr val="dk1"/>
              </a:buClr>
              <a:buSzPts val="1400"/>
              <a:buAutoNum type="arabicPeriod"/>
            </a:pPr>
            <a:r>
              <a:rPr lang="en-GB" dirty="0">
                <a:solidFill>
                  <a:schemeClr val="dk1"/>
                </a:solidFill>
              </a:rPr>
              <a:t>Some organisations or communities are not cohesive wholes.</a:t>
            </a:r>
            <a:endParaRPr dirty="0">
              <a:solidFill>
                <a:schemeClr val="dk1"/>
              </a:solidFill>
            </a:endParaRPr>
          </a:p>
          <a:p>
            <a:pPr marL="1170000" lvl="0" indent="0" algn="l" rtl="0">
              <a:spcBef>
                <a:spcPts val="0"/>
              </a:spcBef>
              <a:spcAft>
                <a:spcPts val="0"/>
              </a:spcAft>
              <a:buNone/>
            </a:pPr>
            <a:r>
              <a:rPr lang="en-GB" dirty="0">
                <a:solidFill>
                  <a:schemeClr val="dk1"/>
                </a:solidFill>
              </a:rPr>
              <a:t>→ How do you bring together, and not (re)create divisions?</a:t>
            </a:r>
            <a:endParaRPr dirty="0">
              <a:solidFill>
                <a:schemeClr val="dk1"/>
              </a:solidFill>
            </a:endParaRPr>
          </a:p>
          <a:p>
            <a:pPr marL="1170000" lvl="0" indent="0" algn="l" rtl="0">
              <a:spcBef>
                <a:spcPts val="0"/>
              </a:spcBef>
              <a:spcAft>
                <a:spcPts val="0"/>
              </a:spcAft>
              <a:buClr>
                <a:schemeClr val="dk1"/>
              </a:buClr>
              <a:buSzPts val="1100"/>
              <a:buFont typeface="Arial"/>
              <a:buNone/>
            </a:pPr>
            <a:r>
              <a:rPr lang="en-GB" dirty="0">
                <a:solidFill>
                  <a:schemeClr val="dk1"/>
                </a:solidFill>
              </a:rPr>
              <a:t>→ How do we transform, rather than replicate, existing power structures?</a:t>
            </a:r>
            <a:endParaRPr dirty="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6"/>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Building (and maintaining) bridges</a:t>
            </a:r>
            <a:endParaRPr/>
          </a:p>
        </p:txBody>
      </p:sp>
      <p:sp>
        <p:nvSpPr>
          <p:cNvPr id="197" name="Google Shape;197;p26"/>
          <p:cNvSpPr txBox="1"/>
          <p:nvPr/>
        </p:nvSpPr>
        <p:spPr>
          <a:xfrm>
            <a:off x="230275" y="1400675"/>
            <a:ext cx="2751000" cy="306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dk1"/>
                </a:solidFill>
              </a:rPr>
              <a:t>Someone needs to understand both sides:</a:t>
            </a:r>
            <a:endParaRPr>
              <a:solidFill>
                <a:schemeClr val="dk1"/>
              </a:solidFill>
            </a:endParaRPr>
          </a:p>
          <a:p>
            <a:pPr marL="457200" lvl="0" indent="-317500" algn="l" rtl="0">
              <a:spcBef>
                <a:spcPts val="1000"/>
              </a:spcBef>
              <a:spcAft>
                <a:spcPts val="0"/>
              </a:spcAft>
              <a:buClr>
                <a:schemeClr val="dk1"/>
              </a:buClr>
              <a:buSzPts val="1400"/>
              <a:buAutoNum type="arabicPeriod"/>
            </a:pPr>
            <a:r>
              <a:rPr lang="en-GB">
                <a:solidFill>
                  <a:schemeClr val="dk1"/>
                </a:solidFill>
              </a:rPr>
              <a:t>what are the aims?</a:t>
            </a:r>
            <a:endParaRPr>
              <a:solidFill>
                <a:schemeClr val="dk1"/>
              </a:solidFill>
            </a:endParaRPr>
          </a:p>
          <a:p>
            <a:pPr marL="457200" lvl="0" indent="-317500" algn="l" rtl="0">
              <a:spcBef>
                <a:spcPts val="1000"/>
              </a:spcBef>
              <a:spcAft>
                <a:spcPts val="0"/>
              </a:spcAft>
              <a:buClr>
                <a:schemeClr val="dk1"/>
              </a:buClr>
              <a:buSzPts val="1400"/>
              <a:buAutoNum type="arabicPeriod"/>
            </a:pPr>
            <a:r>
              <a:rPr lang="en-GB">
                <a:solidFill>
                  <a:schemeClr val="dk1"/>
                </a:solidFill>
              </a:rPr>
              <a:t>what are the available materials?</a:t>
            </a:r>
            <a:endParaRPr>
              <a:solidFill>
                <a:schemeClr val="dk1"/>
              </a:solidFill>
            </a:endParaRPr>
          </a:p>
          <a:p>
            <a:pPr marL="457200" lvl="0" indent="-317500" algn="l" rtl="0">
              <a:spcBef>
                <a:spcPts val="1000"/>
              </a:spcBef>
              <a:spcAft>
                <a:spcPts val="0"/>
              </a:spcAft>
              <a:buClr>
                <a:schemeClr val="dk1"/>
              </a:buClr>
              <a:buSzPts val="1400"/>
              <a:buAutoNum type="arabicPeriod"/>
            </a:pPr>
            <a:r>
              <a:rPr lang="en-GB">
                <a:solidFill>
                  <a:schemeClr val="dk1"/>
                </a:solidFill>
              </a:rPr>
              <a:t>what tools or other technical requirements are there?</a:t>
            </a:r>
            <a:endParaRPr>
              <a:solidFill>
                <a:schemeClr val="dk1"/>
              </a:solidFill>
            </a:endParaRPr>
          </a:p>
          <a:p>
            <a:pPr marL="0" lvl="0" indent="0" algn="l" rtl="0">
              <a:spcBef>
                <a:spcPts val="1000"/>
              </a:spcBef>
              <a:spcAft>
                <a:spcPts val="0"/>
              </a:spcAft>
              <a:buNone/>
            </a:pPr>
            <a:r>
              <a:rPr lang="en-GB">
                <a:solidFill>
                  <a:schemeClr val="dk1"/>
                </a:solidFill>
              </a:rPr>
              <a:t>They can then translate between the two sides (</a:t>
            </a:r>
            <a:r>
              <a:rPr lang="en-GB" i="1">
                <a:solidFill>
                  <a:schemeClr val="dk1"/>
                </a:solidFill>
              </a:rPr>
              <a:t>cultural relativism)</a:t>
            </a:r>
            <a:r>
              <a:rPr lang="en-GB">
                <a:solidFill>
                  <a:schemeClr val="dk1"/>
                </a:solidFill>
              </a:rPr>
              <a:t>, creating a bridge.</a:t>
            </a:r>
            <a:endParaRPr/>
          </a:p>
        </p:txBody>
      </p:sp>
      <p:pic>
        <p:nvPicPr>
          <p:cNvPr id="198" name="Google Shape;198;p26">
            <a:hlinkClick r:id="rId3"/>
          </p:cNvPr>
          <p:cNvPicPr preferRelativeResize="0"/>
          <p:nvPr/>
        </p:nvPicPr>
        <p:blipFill>
          <a:blip r:embed="rId4">
            <a:alphaModFix/>
          </a:blip>
          <a:stretch>
            <a:fillRect/>
          </a:stretch>
        </p:blipFill>
        <p:spPr>
          <a:xfrm>
            <a:off x="3062498" y="1078800"/>
            <a:ext cx="6077753" cy="4064700"/>
          </a:xfrm>
          <a:prstGeom prst="rect">
            <a:avLst/>
          </a:prstGeom>
          <a:noFill/>
          <a:ln>
            <a:noFill/>
          </a:ln>
        </p:spPr>
      </p:pic>
      <p:sp>
        <p:nvSpPr>
          <p:cNvPr id="199" name="Google Shape;199;p26"/>
          <p:cNvSpPr txBox="1"/>
          <p:nvPr/>
        </p:nvSpPr>
        <p:spPr>
          <a:xfrm>
            <a:off x="7033500" y="4743300"/>
            <a:ext cx="2110500" cy="400200"/>
          </a:xfrm>
          <a:prstGeom prst="rect">
            <a:avLst/>
          </a:prstGeom>
          <a:solidFill>
            <a:schemeClr val="bg1">
              <a:alpha val="87715"/>
            </a:scheme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u="sng" dirty="0">
                <a:solidFill>
                  <a:schemeClr val="hlink"/>
                </a:solidFill>
                <a:hlinkClick r:id="rId3"/>
              </a:rPr>
              <a:t>Meghalaya state, India</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6" name="Google Shape;206;p27"/>
          <p:cNvSpPr txBox="1"/>
          <p:nvPr/>
        </p:nvSpPr>
        <p:spPr>
          <a:xfrm>
            <a:off x="311700" y="1352200"/>
            <a:ext cx="8623200" cy="461700"/>
          </a:xfrm>
          <a:prstGeom prst="rect">
            <a:avLst/>
          </a:prstGeom>
          <a:noFill/>
          <a:ln>
            <a:noFill/>
          </a:ln>
        </p:spPr>
        <p:txBody>
          <a:bodyPr spcFirstLastPara="1" wrap="square" lIns="91425" tIns="91425" rIns="91425" bIns="91425" anchor="t" anchorCtr="0">
            <a:spAutoFit/>
          </a:bodyPr>
          <a:lstStyle/>
          <a:p>
            <a:pPr marL="1800000" lvl="0" indent="0" algn="l" rtl="0">
              <a:lnSpc>
                <a:spcPct val="115000"/>
              </a:lnSpc>
              <a:spcBef>
                <a:spcPts val="0"/>
              </a:spcBef>
              <a:spcAft>
                <a:spcPts val="1200"/>
              </a:spcAft>
              <a:buNone/>
            </a:pPr>
            <a:endParaRPr sz="1800">
              <a:solidFill>
                <a:schemeClr val="dk2"/>
              </a:solidFill>
            </a:endParaRPr>
          </a:p>
        </p:txBody>
      </p:sp>
      <p:sp>
        <p:nvSpPr>
          <p:cNvPr id="207" name="Google Shape;207;p27"/>
          <p:cNvSpPr txBox="1"/>
          <p:nvPr/>
        </p:nvSpPr>
        <p:spPr>
          <a:xfrm>
            <a:off x="4397075" y="1617387"/>
            <a:ext cx="44076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dirty="0"/>
              <a:t>What challenges and successes in collaborations have you experienced and would like to share? </a:t>
            </a:r>
            <a:endParaRPr sz="1500" i="1" dirty="0"/>
          </a:p>
          <a:p>
            <a:pPr marL="457200" lvl="0" indent="457200" algn="l" rtl="0">
              <a:spcBef>
                <a:spcPts val="0"/>
              </a:spcBef>
              <a:spcAft>
                <a:spcPts val="0"/>
              </a:spcAft>
              <a:buNone/>
            </a:pPr>
            <a:endParaRPr sz="1500" i="1" dirty="0"/>
          </a:p>
        </p:txBody>
      </p:sp>
      <p:pic>
        <p:nvPicPr>
          <p:cNvPr id="208" name="Google Shape;208;p27"/>
          <p:cNvPicPr preferRelativeResize="0"/>
          <p:nvPr/>
        </p:nvPicPr>
        <p:blipFill>
          <a:blip r:embed="rId3">
            <a:alphaModFix/>
          </a:blip>
          <a:stretch>
            <a:fillRect/>
          </a:stretch>
        </p:blipFill>
        <p:spPr>
          <a:xfrm>
            <a:off x="-4184" y="1061450"/>
            <a:ext cx="4062776" cy="2706825"/>
          </a:xfrm>
          <a:prstGeom prst="rect">
            <a:avLst/>
          </a:prstGeom>
          <a:noFill/>
          <a:ln>
            <a:noFill/>
          </a:ln>
        </p:spPr>
      </p:pic>
      <p:pic>
        <p:nvPicPr>
          <p:cNvPr id="209" name="Google Shape;209;p27"/>
          <p:cNvPicPr preferRelativeResize="0"/>
          <p:nvPr/>
        </p:nvPicPr>
        <p:blipFill>
          <a:blip r:embed="rId4">
            <a:alphaModFix/>
          </a:blip>
          <a:stretch>
            <a:fillRect/>
          </a:stretch>
        </p:blipFill>
        <p:spPr>
          <a:xfrm>
            <a:off x="4057742" y="2571750"/>
            <a:ext cx="5086256" cy="2571750"/>
          </a:xfrm>
          <a:prstGeom prst="rect">
            <a:avLst/>
          </a:prstGeom>
          <a:noFill/>
          <a:ln>
            <a:noFill/>
          </a:ln>
        </p:spPr>
      </p:pic>
      <p:sp>
        <p:nvSpPr>
          <p:cNvPr id="211" name="Google Shape;211;p27"/>
          <p:cNvSpPr txBox="1"/>
          <p:nvPr/>
        </p:nvSpPr>
        <p:spPr>
          <a:xfrm>
            <a:off x="166375" y="3812000"/>
            <a:ext cx="3760200" cy="6465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a:solidFill>
                  <a:schemeClr val="dk1"/>
                </a:solidFill>
              </a:rPr>
              <a:t>Bridges don’t need to join two equal sides, but they do need to find a balance.</a:t>
            </a:r>
            <a:endParaRPr sz="1800"/>
          </a:p>
        </p:txBody>
      </p:sp>
      <p:sp>
        <p:nvSpPr>
          <p:cNvPr id="204" name="Google Shape;204;p27"/>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Your experiences</a:t>
            </a:r>
            <a:endParaRPr dirty="0"/>
          </a:p>
        </p:txBody>
      </p:sp>
      <p:sp>
        <p:nvSpPr>
          <p:cNvPr id="210" name="Google Shape;210;p27"/>
          <p:cNvSpPr txBox="1"/>
          <p:nvPr/>
        </p:nvSpPr>
        <p:spPr>
          <a:xfrm>
            <a:off x="4759140" y="1093448"/>
            <a:ext cx="4175760" cy="36930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200" u="sng" dirty="0">
                <a:solidFill>
                  <a:schemeClr val="hlink"/>
                </a:solidFill>
                <a:hlinkClick r:id="rId5"/>
              </a:rPr>
              <a:t>Carl-Viggo Hølmebakk designed bridge</a:t>
            </a:r>
            <a:r>
              <a:rPr lang="en-GB" sz="1200" dirty="0"/>
              <a:t> in Norway</a:t>
            </a:r>
            <a:endParaRPr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a:alphaModFix amt="40000"/>
          </a:blip>
          <a:srcRect r="25082"/>
          <a:stretch/>
        </p:blipFill>
        <p:spPr>
          <a:xfrm>
            <a:off x="-868649" y="1224350"/>
            <a:ext cx="4810625" cy="3919150"/>
          </a:xfrm>
          <a:prstGeom prst="rect">
            <a:avLst/>
          </a:prstGeom>
          <a:noFill/>
          <a:ln>
            <a:noFill/>
          </a:ln>
        </p:spPr>
      </p:pic>
      <p:sp>
        <p:nvSpPr>
          <p:cNvPr id="66" name="Google Shape;66;p14"/>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Why collaboration?</a:t>
            </a:r>
            <a:endParaRPr dirty="0"/>
          </a:p>
        </p:txBody>
      </p:sp>
      <p:sp>
        <p:nvSpPr>
          <p:cNvPr id="68" name="Google Shape;68;p14"/>
          <p:cNvSpPr txBox="1"/>
          <p:nvPr/>
        </p:nvSpPr>
        <p:spPr>
          <a:xfrm>
            <a:off x="311700" y="1352200"/>
            <a:ext cx="8623200" cy="461700"/>
          </a:xfrm>
          <a:prstGeom prst="rect">
            <a:avLst/>
          </a:prstGeom>
          <a:noFill/>
          <a:ln>
            <a:noFill/>
          </a:ln>
        </p:spPr>
        <p:txBody>
          <a:bodyPr spcFirstLastPara="1" wrap="square" lIns="91425" tIns="91425" rIns="91425" bIns="91425" anchor="t" anchorCtr="0">
            <a:spAutoFit/>
          </a:bodyPr>
          <a:lstStyle/>
          <a:p>
            <a:pPr marL="1800000" lvl="0" indent="0" algn="l" rtl="0">
              <a:lnSpc>
                <a:spcPct val="115000"/>
              </a:lnSpc>
              <a:spcBef>
                <a:spcPts val="0"/>
              </a:spcBef>
              <a:spcAft>
                <a:spcPts val="1200"/>
              </a:spcAft>
              <a:buNone/>
            </a:pPr>
            <a:endParaRPr sz="1800">
              <a:solidFill>
                <a:schemeClr val="dk2"/>
              </a:solidFill>
            </a:endParaRPr>
          </a:p>
        </p:txBody>
      </p:sp>
      <p:sp>
        <p:nvSpPr>
          <p:cNvPr id="69" name="Google Shape;69;p14"/>
          <p:cNvSpPr txBox="1"/>
          <p:nvPr/>
        </p:nvSpPr>
        <p:spPr>
          <a:xfrm>
            <a:off x="3553775" y="1387775"/>
            <a:ext cx="5590200" cy="149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a:t>From the </a:t>
            </a:r>
            <a:r>
              <a:rPr lang="en-GB" sz="1700" b="1"/>
              <a:t>Collaborative</a:t>
            </a:r>
            <a:r>
              <a:rPr lang="en-GB" sz="1700"/>
              <a:t> Crop Research Program (CCRP) to the Global </a:t>
            </a:r>
            <a:r>
              <a:rPr lang="en-GB" sz="1700" b="1"/>
              <a:t>Collaboration </a:t>
            </a:r>
            <a:r>
              <a:rPr lang="en-GB" sz="1700"/>
              <a:t>for Resilient Food Systems (CRFS):</a:t>
            </a:r>
            <a:endParaRPr sz="1700"/>
          </a:p>
          <a:p>
            <a:pPr marL="0" lvl="0" indent="0" algn="l" rtl="0">
              <a:spcBef>
                <a:spcPts val="0"/>
              </a:spcBef>
              <a:spcAft>
                <a:spcPts val="0"/>
              </a:spcAft>
              <a:buNone/>
            </a:pPr>
            <a:endParaRPr sz="1700"/>
          </a:p>
          <a:p>
            <a:pPr marL="0" lvl="0" indent="457200" algn="l" rtl="0">
              <a:spcBef>
                <a:spcPts val="0"/>
              </a:spcBef>
              <a:spcAft>
                <a:spcPts val="0"/>
              </a:spcAft>
              <a:buNone/>
            </a:pPr>
            <a:r>
              <a:rPr lang="en-GB" sz="1700" b="1">
                <a:solidFill>
                  <a:schemeClr val="dk1"/>
                </a:solidFill>
              </a:rPr>
              <a:t>→ Collaborations are central to our research </a:t>
            </a:r>
            <a:endParaRPr sz="1700" b="1">
              <a:solidFill>
                <a:schemeClr val="dk1"/>
              </a:solidFill>
            </a:endParaRPr>
          </a:p>
        </p:txBody>
      </p:sp>
      <p:sp>
        <p:nvSpPr>
          <p:cNvPr id="70" name="Google Shape;70;p14"/>
          <p:cNvSpPr txBox="1"/>
          <p:nvPr/>
        </p:nvSpPr>
        <p:spPr>
          <a:xfrm>
            <a:off x="4312800" y="2986950"/>
            <a:ext cx="4519500" cy="149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dirty="0">
                <a:solidFill>
                  <a:schemeClr val="dk1"/>
                </a:solidFill>
              </a:rPr>
              <a:t>How can we work together to transform food systems?</a:t>
            </a:r>
            <a:endParaRPr sz="1700" dirty="0">
              <a:solidFill>
                <a:schemeClr val="dk1"/>
              </a:solidFill>
            </a:endParaRPr>
          </a:p>
          <a:p>
            <a:pPr marL="457200" lvl="0" indent="-336550" algn="l" rtl="0">
              <a:spcBef>
                <a:spcPts val="0"/>
              </a:spcBef>
              <a:spcAft>
                <a:spcPts val="0"/>
              </a:spcAft>
              <a:buClr>
                <a:schemeClr val="dk1"/>
              </a:buClr>
              <a:buSzPts val="1700"/>
              <a:buChar char="-"/>
            </a:pPr>
            <a:r>
              <a:rPr lang="en-GB" sz="1700" dirty="0">
                <a:solidFill>
                  <a:schemeClr val="dk1"/>
                </a:solidFill>
              </a:rPr>
              <a:t>What resources, perspectives, expertise do we need?</a:t>
            </a:r>
            <a:endParaRPr sz="1700" dirty="0">
              <a:solidFill>
                <a:schemeClr val="dk1"/>
              </a:solidFill>
            </a:endParaRPr>
          </a:p>
          <a:p>
            <a:pPr marL="457200" lvl="0" indent="-336550" algn="l" rtl="0">
              <a:spcBef>
                <a:spcPts val="0"/>
              </a:spcBef>
              <a:spcAft>
                <a:spcPts val="0"/>
              </a:spcAft>
              <a:buClr>
                <a:schemeClr val="dk1"/>
              </a:buClr>
              <a:buSzPts val="1700"/>
              <a:buChar char="-"/>
            </a:pPr>
            <a:r>
              <a:rPr lang="en-GB" sz="1700" dirty="0">
                <a:solidFill>
                  <a:schemeClr val="dk1"/>
                </a:solidFill>
              </a:rPr>
              <a:t>What can we share?</a:t>
            </a:r>
            <a:endParaRPr sz="1700" dirty="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Google Shape;76;p15"/>
          <p:cNvSpPr/>
          <p:nvPr/>
        </p:nvSpPr>
        <p:spPr>
          <a:xfrm>
            <a:off x="-6877" y="-11017"/>
            <a:ext cx="9157753"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txBox="1">
            <a:spLocks noGrp="1"/>
          </p:cNvSpPr>
          <p:nvPr>
            <p:ph type="title"/>
          </p:nvPr>
        </p:nvSpPr>
        <p:spPr>
          <a:xfrm>
            <a:off x="311699" y="230547"/>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CRFS (the new CCRP) principles</a:t>
            </a:r>
            <a:endParaRPr dirty="0"/>
          </a:p>
        </p:txBody>
      </p:sp>
      <p:sp>
        <p:nvSpPr>
          <p:cNvPr id="79" name="Google Shape;79;p15"/>
          <p:cNvSpPr txBox="1"/>
          <p:nvPr/>
        </p:nvSpPr>
        <p:spPr>
          <a:xfrm>
            <a:off x="7199364" y="4835529"/>
            <a:ext cx="1799100" cy="354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50" u="sng" dirty="0">
                <a:solidFill>
                  <a:schemeClr val="hlink"/>
                </a:solidFill>
                <a:hlinkClick r:id="rId3"/>
              </a:rPr>
              <a:t>CCRP-principles-2.pdf</a:t>
            </a:r>
            <a:endParaRPr sz="1200" dirty="0"/>
          </a:p>
        </p:txBody>
      </p:sp>
      <p:graphicFrame>
        <p:nvGraphicFramePr>
          <p:cNvPr id="3" name="Table 5">
            <a:extLst>
              <a:ext uri="{FF2B5EF4-FFF2-40B4-BE49-F238E27FC236}">
                <a16:creationId xmlns:a16="http://schemas.microsoft.com/office/drawing/2014/main" id="{11CF3228-6FA0-4314-5445-9F13535C5B42}"/>
              </a:ext>
            </a:extLst>
          </p:cNvPr>
          <p:cNvGraphicFramePr>
            <a:graphicFrameLocks noGrp="1"/>
          </p:cNvGraphicFramePr>
          <p:nvPr>
            <p:extLst>
              <p:ext uri="{D42A27DB-BD31-4B8C-83A1-F6EECF244321}">
                <p14:modId xmlns:p14="http://schemas.microsoft.com/office/powerpoint/2010/main" val="2917069777"/>
              </p:ext>
            </p:extLst>
          </p:nvPr>
        </p:nvGraphicFramePr>
        <p:xfrm>
          <a:off x="107015" y="1122345"/>
          <a:ext cx="8934994" cy="3754089"/>
        </p:xfrm>
        <a:graphic>
          <a:graphicData uri="http://schemas.openxmlformats.org/drawingml/2006/table">
            <a:tbl>
              <a:tblPr firstRow="1" bandRow="1">
                <a:tableStyleId>{5C22544A-7EE6-4342-B048-85BDC9FD1C3A}</a:tableStyleId>
              </a:tblPr>
              <a:tblGrid>
                <a:gridCol w="3004457">
                  <a:extLst>
                    <a:ext uri="{9D8B030D-6E8A-4147-A177-3AD203B41FA5}">
                      <a16:colId xmlns:a16="http://schemas.microsoft.com/office/drawing/2014/main" val="2092941420"/>
                    </a:ext>
                  </a:extLst>
                </a:gridCol>
                <a:gridCol w="5930537">
                  <a:extLst>
                    <a:ext uri="{9D8B030D-6E8A-4147-A177-3AD203B41FA5}">
                      <a16:colId xmlns:a16="http://schemas.microsoft.com/office/drawing/2014/main" val="1673122486"/>
                    </a:ext>
                  </a:extLst>
                </a:gridCol>
              </a:tblGrid>
              <a:tr h="290857">
                <a:tc>
                  <a:txBody>
                    <a:bodyPr/>
                    <a:lstStyle/>
                    <a:p>
                      <a:r>
                        <a:rPr lang="en-US" sz="1200" b="0" dirty="0">
                          <a:latin typeface="Merriweather" pitchFamily="2" charset="77"/>
                        </a:rPr>
                        <a:t>C – Principles of Collaboration</a:t>
                      </a:r>
                    </a:p>
                  </a:txBody>
                  <a:tcPr>
                    <a:solidFill>
                      <a:srgbClr val="B34944"/>
                    </a:solidFill>
                  </a:tcPr>
                </a:tc>
                <a:tc>
                  <a:txBody>
                    <a:bodyPr/>
                    <a:lstStyle/>
                    <a:p>
                      <a:pPr algn="r"/>
                      <a:r>
                        <a:rPr lang="en-US" sz="1200" b="0" dirty="0">
                          <a:latin typeface="Merriweather" pitchFamily="2" charset="77"/>
                        </a:rPr>
                        <a:t>Operational Principles</a:t>
                      </a:r>
                    </a:p>
                  </a:txBody>
                  <a:tcPr>
                    <a:solidFill>
                      <a:srgbClr val="B34944"/>
                    </a:solidFill>
                  </a:tcPr>
                </a:tc>
                <a:extLst>
                  <a:ext uri="{0D108BD9-81ED-4DB2-BD59-A6C34878D82A}">
                    <a16:rowId xmlns:a16="http://schemas.microsoft.com/office/drawing/2014/main" val="3747183304"/>
                  </a:ext>
                </a:extLst>
              </a:tr>
              <a:tr h="1408375">
                <a:tc>
                  <a:txBody>
                    <a:bodyPr/>
                    <a:lstStyle/>
                    <a:p>
                      <a:r>
                        <a:rPr lang="en-US" sz="1200" b="0" i="0" dirty="0">
                          <a:latin typeface="Calibri Light" panose="020F0302020204030204" pitchFamily="34" charset="0"/>
                          <a:cs typeface="Calibri Light" panose="020F0302020204030204" pitchFamily="34" charset="0"/>
                        </a:rPr>
                        <a:t>INCLUSION</a:t>
                      </a:r>
                      <a:br>
                        <a:rPr lang="en-US" sz="1200" b="0" i="0" dirty="0">
                          <a:latin typeface="Calibri Light" panose="020F0302020204030204" pitchFamily="34" charset="0"/>
                          <a:cs typeface="Calibri Light" panose="020F0302020204030204" pitchFamily="34" charset="0"/>
                        </a:rPr>
                      </a:br>
                      <a:r>
                        <a:rPr lang="en-US" sz="1200" b="0" i="0" dirty="0">
                          <a:latin typeface="Calibri Light" panose="020F0302020204030204" pitchFamily="34" charset="0"/>
                          <a:cs typeface="Calibri Light" panose="020F0302020204030204" pitchFamily="34" charset="0"/>
                        </a:rPr>
                        <a:t>Convene multiple and diverse stakeholders to inform deliberations at all levels and locations of decision-making</a:t>
                      </a:r>
                    </a:p>
                    <a:p>
                      <a:endParaRPr lang="en-US" sz="1200" b="0" i="0" dirty="0">
                        <a:latin typeface="Calibri Light" panose="020F0302020204030204" pitchFamily="34" charset="0"/>
                        <a:cs typeface="Calibri Light" panose="020F0302020204030204" pitchFamily="34" charset="0"/>
                      </a:endParaRPr>
                    </a:p>
                    <a:p>
                      <a:r>
                        <a:rPr lang="en-US" sz="1200" b="0" i="0" dirty="0">
                          <a:latin typeface="Calibri Light" panose="020F0302020204030204" pitchFamily="34" charset="0"/>
                          <a:cs typeface="Calibri Light" panose="020F0302020204030204" pitchFamily="34" charset="0"/>
                        </a:rPr>
                        <a:t>GENUINE COLLABORATION</a:t>
                      </a:r>
                      <a:br>
                        <a:rPr lang="en-US" sz="1200" b="0" i="0" dirty="0">
                          <a:latin typeface="Calibri Light" panose="020F0302020204030204" pitchFamily="34" charset="0"/>
                          <a:cs typeface="Calibri Light" panose="020F0302020204030204" pitchFamily="34" charset="0"/>
                        </a:rPr>
                      </a:br>
                      <a:r>
                        <a:rPr lang="en-US" sz="1200" b="0" i="0" dirty="0">
                          <a:latin typeface="Calibri Light" panose="020F0302020204030204" pitchFamily="34" charset="0"/>
                          <a:cs typeface="Calibri Light" panose="020F0302020204030204" pitchFamily="34" charset="0"/>
                        </a:rPr>
                        <a:t>Ensure authentic collaborative engagement</a:t>
                      </a:r>
                    </a:p>
                  </a:txBody>
                  <a:tcPr>
                    <a:lnB w="38100" cap="flat" cmpd="sng" algn="ctr">
                      <a:solidFill>
                        <a:schemeClr val="bg1"/>
                      </a:solidFill>
                      <a:prstDash val="solid"/>
                      <a:round/>
                      <a:headEnd type="none" w="med" len="med"/>
                      <a:tailEnd type="none" w="med" len="med"/>
                    </a:lnB>
                    <a:solidFill>
                      <a:srgbClr val="EED6D4"/>
                    </a:solidFill>
                  </a:tcPr>
                </a:tc>
                <a:tc>
                  <a:txBody>
                    <a:bodyPr/>
                    <a:lstStyle/>
                    <a:p>
                      <a:r>
                        <a:rPr lang="en-US" sz="1200" b="0" i="0" dirty="0">
                          <a:latin typeface="Calibri Light" panose="020F0302020204030204" pitchFamily="34" charset="0"/>
                          <a:cs typeface="Calibri Light" panose="020F0302020204030204" pitchFamily="34" charset="0"/>
                        </a:rPr>
                        <a:t>Reciprocity: Build trust based on shared interests &amp; honest interactions</a:t>
                      </a:r>
                    </a:p>
                    <a:p>
                      <a:r>
                        <a:rPr lang="en-US" sz="1200" b="0" i="0" dirty="0">
                          <a:latin typeface="Calibri Light" panose="020F0302020204030204" pitchFamily="34" charset="0"/>
                          <a:cs typeface="Calibri Light" panose="020F0302020204030204" pitchFamily="34" charset="0"/>
                        </a:rPr>
                        <a:t>Mutuality: Negotiate win-win agreements</a:t>
                      </a:r>
                    </a:p>
                    <a:p>
                      <a:r>
                        <a:rPr lang="en-US" sz="1200" b="0" i="0" dirty="0">
                          <a:latin typeface="Calibri Light" panose="020F0302020204030204" pitchFamily="34" charset="0"/>
                          <a:cs typeface="Calibri Light" panose="020F0302020204030204" pitchFamily="34" charset="0"/>
                        </a:rPr>
                        <a:t>Realistic engagement: Start where people are</a:t>
                      </a:r>
                    </a:p>
                    <a:p>
                      <a:r>
                        <a:rPr lang="en-US" sz="1200" b="0" i="0" dirty="0">
                          <a:latin typeface="Calibri Light" panose="020F0302020204030204" pitchFamily="34" charset="0"/>
                          <a:cs typeface="Calibri Light" panose="020F0302020204030204" pitchFamily="34" charset="0"/>
                        </a:rPr>
                        <a:t>Nudge: Generate movement</a:t>
                      </a:r>
                    </a:p>
                  </a:txBody>
                  <a:tcPr>
                    <a:lnB w="38100" cap="flat" cmpd="sng" algn="ctr">
                      <a:solidFill>
                        <a:schemeClr val="bg1"/>
                      </a:solidFill>
                      <a:prstDash val="solid"/>
                      <a:round/>
                      <a:headEnd type="none" w="med" len="med"/>
                      <a:tailEnd type="none" w="med" len="med"/>
                    </a:lnB>
                    <a:solidFill>
                      <a:srgbClr val="EED6D4"/>
                    </a:solidFill>
                  </a:tcPr>
                </a:tc>
                <a:extLst>
                  <a:ext uri="{0D108BD9-81ED-4DB2-BD59-A6C34878D82A}">
                    <a16:rowId xmlns:a16="http://schemas.microsoft.com/office/drawing/2014/main" val="1953685611"/>
                  </a:ext>
                </a:extLst>
              </a:tr>
              <a:tr h="290857">
                <a:tc>
                  <a:txBody>
                    <a:bodyPr/>
                    <a:lstStyle/>
                    <a:p>
                      <a:r>
                        <a:rPr lang="en-US" sz="1200" b="0" dirty="0">
                          <a:latin typeface="Merriweather" pitchFamily="2" charset="77"/>
                        </a:rPr>
                        <a:t>R- Principles of Research</a:t>
                      </a:r>
                    </a:p>
                  </a:txBody>
                  <a:tcP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3C000"/>
                    </a:solidFill>
                  </a:tcPr>
                </a:tc>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dirty="0">
                          <a:latin typeface="Merriweather" pitchFamily="2" charset="77"/>
                        </a:rPr>
                        <a:t>Operational Principles</a:t>
                      </a:r>
                    </a:p>
                  </a:txBody>
                  <a:tcP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3C000"/>
                    </a:solidFill>
                  </a:tcPr>
                </a:tc>
                <a:extLst>
                  <a:ext uri="{0D108BD9-81ED-4DB2-BD59-A6C34878D82A}">
                    <a16:rowId xmlns:a16="http://schemas.microsoft.com/office/drawing/2014/main" val="206092473"/>
                  </a:ext>
                </a:extLst>
              </a:tr>
              <a:tr h="1764000">
                <a:tc>
                  <a:txBody>
                    <a:bodyPr/>
                    <a:lstStyle/>
                    <a:p>
                      <a:r>
                        <a:rPr lang="en-US" sz="1200" b="0" i="0" dirty="0">
                          <a:latin typeface="Calibri Light" panose="020F0302020204030204" pitchFamily="34" charset="0"/>
                          <a:cs typeface="Calibri Light" panose="020F0302020204030204" pitchFamily="34" charset="0"/>
                        </a:rPr>
                        <a:t>FARMER-RESEARCHER CO-CREATION</a:t>
                      </a:r>
                    </a:p>
                    <a:p>
                      <a:r>
                        <a:rPr lang="en-US" sz="1200" b="0" i="0" dirty="0">
                          <a:latin typeface="Calibri Light" panose="020F0302020204030204" pitchFamily="34" charset="0"/>
                          <a:cs typeface="Calibri Light" panose="020F0302020204030204" pitchFamily="34" charset="0"/>
                        </a:rPr>
                        <a:t>Engage farmers as partners to ensure relevance, use of research processes &amp; results</a:t>
                      </a:r>
                    </a:p>
                    <a:p>
                      <a:endParaRPr lang="en-US" sz="1200" b="0" i="0" dirty="0">
                        <a:latin typeface="Calibri Light" panose="020F0302020204030204" pitchFamily="34" charset="0"/>
                        <a:cs typeface="Calibri Light" panose="020F0302020204030204" pitchFamily="34" charset="0"/>
                      </a:endParaRPr>
                    </a:p>
                    <a:p>
                      <a:r>
                        <a:rPr lang="en-US" sz="1200" b="0" i="0" dirty="0">
                          <a:latin typeface="Calibri Light" panose="020F0302020204030204" pitchFamily="34" charset="0"/>
                          <a:cs typeface="Calibri Light" panose="020F0302020204030204" pitchFamily="34" charset="0"/>
                        </a:rPr>
                        <a:t>RESEARCH FOR AEI IMPACT</a:t>
                      </a:r>
                    </a:p>
                    <a:p>
                      <a:r>
                        <a:rPr lang="en-US" sz="1200" b="0" i="0" dirty="0">
                          <a:latin typeface="Calibri Light" panose="020F0302020204030204" pitchFamily="34" charset="0"/>
                          <a:cs typeface="Calibri Light" panose="020F0302020204030204" pitchFamily="34" charset="0"/>
                        </a:rPr>
                        <a:t>Design and implement research to achieve impact (generating options by context for improving crop systems)</a:t>
                      </a:r>
                    </a:p>
                  </a:txBody>
                  <a:tcPr>
                    <a:lnT w="38100" cap="flat" cmpd="sng" algn="ctr">
                      <a:solidFill>
                        <a:schemeClr val="bg1"/>
                      </a:solidFill>
                      <a:prstDash val="solid"/>
                      <a:round/>
                      <a:headEnd type="none" w="med" len="med"/>
                      <a:tailEnd type="none" w="med" len="med"/>
                    </a:lnT>
                    <a:solidFill>
                      <a:srgbClr val="F2E8BD"/>
                    </a:solidFill>
                  </a:tcPr>
                </a:tc>
                <a:tc>
                  <a:txBody>
                    <a:bodyPr/>
                    <a:lstStyle/>
                    <a:p>
                      <a:pPr marL="285750" indent="-285750">
                        <a:buFont typeface="Arial" panose="020B0604020202020204" pitchFamily="34" charset="0"/>
                        <a:buChar char="•"/>
                      </a:pPr>
                      <a:r>
                        <a:rPr lang="en-US" sz="1200" b="0" i="0" dirty="0">
                          <a:latin typeface="Calibri Light" panose="020F0302020204030204" pitchFamily="34" charset="0"/>
                          <a:cs typeface="Calibri Light" panose="020F0302020204030204" pitchFamily="34" charset="0"/>
                        </a:rPr>
                        <a:t>Enhance quality through capacity building</a:t>
                      </a:r>
                    </a:p>
                    <a:p>
                      <a:pPr marL="285750" indent="-285750">
                        <a:buFont typeface="Arial" panose="020B0604020202020204" pitchFamily="34" charset="0"/>
                        <a:buChar char="•"/>
                      </a:pPr>
                      <a:r>
                        <a:rPr lang="en-US" sz="1200" b="0" i="0" dirty="0">
                          <a:latin typeface="Calibri Light" panose="020F0302020204030204" pitchFamily="34" charset="0"/>
                          <a:cs typeface="Calibri Light" panose="020F0302020204030204" pitchFamily="34" charset="0"/>
                        </a:rPr>
                        <a:t>Integrate local &amp; global research</a:t>
                      </a:r>
                    </a:p>
                    <a:p>
                      <a:pPr marL="285750" indent="-285750">
                        <a:buFont typeface="Arial" panose="020B0604020202020204" pitchFamily="34" charset="0"/>
                        <a:buChar char="•"/>
                      </a:pPr>
                      <a:r>
                        <a:rPr lang="en-US" sz="1200" b="0" i="0" dirty="0">
                          <a:latin typeface="Calibri Light" panose="020F0302020204030204" pitchFamily="34" charset="0"/>
                          <a:cs typeface="Calibri Light" panose="020F0302020204030204" pitchFamily="34" charset="0"/>
                        </a:rPr>
                        <a:t>Link social &amp; technical inquiry</a:t>
                      </a:r>
                    </a:p>
                    <a:p>
                      <a:pPr marL="285750" indent="-285750">
                        <a:buFont typeface="Arial" panose="020B0604020202020204" pitchFamily="34" charset="0"/>
                        <a:buChar char="•"/>
                      </a:pPr>
                      <a:r>
                        <a:rPr lang="en-US" sz="1200" b="0" i="0" dirty="0">
                          <a:latin typeface="Calibri Light" panose="020F0302020204030204" pitchFamily="34" charset="0"/>
                          <a:cs typeface="Calibri Light" panose="020F0302020204030204" pitchFamily="34" charset="0"/>
                        </a:rPr>
                        <a:t>Integrate farmer knowledge into the research</a:t>
                      </a:r>
                    </a:p>
                    <a:p>
                      <a:pPr marL="285750" indent="-285750">
                        <a:buFont typeface="Arial" panose="020B0604020202020204" pitchFamily="34" charset="0"/>
                        <a:buChar char="•"/>
                      </a:pPr>
                      <a:r>
                        <a:rPr lang="en-US" sz="1200" b="0" i="0" dirty="0">
                          <a:latin typeface="Calibri Light" panose="020F0302020204030204" pitchFamily="34" charset="0"/>
                          <a:cs typeface="Calibri Light" panose="020F0302020204030204" pitchFamily="34" charset="0"/>
                        </a:rPr>
                        <a:t>Incentivize, support &amp; reinforce farmer participation to ensure responsiveness to farmers' needs, knowledge, problems, concerns &amp; constraints</a:t>
                      </a:r>
                    </a:p>
                    <a:p>
                      <a:pPr marL="285750" indent="-285750">
                        <a:buFont typeface="Arial" panose="020B0604020202020204" pitchFamily="34" charset="0"/>
                        <a:buChar char="•"/>
                      </a:pPr>
                      <a:r>
                        <a:rPr lang="en-US" sz="1200" b="0" i="0" dirty="0">
                          <a:latin typeface="Calibri Light" panose="020F0302020204030204" pitchFamily="34" charset="0"/>
                          <a:cs typeface="Calibri Light" panose="020F0302020204030204" pitchFamily="34" charset="0"/>
                        </a:rPr>
                        <a:t>Make the research process empowering, build social, technical, and methodological capital through the farmer-researcher co-creation process</a:t>
                      </a:r>
                    </a:p>
                    <a:p>
                      <a:pPr marL="285750" indent="-285750">
                        <a:buFont typeface="Arial" panose="020B0604020202020204" pitchFamily="34" charset="0"/>
                        <a:buChar char="•"/>
                      </a:pPr>
                      <a:r>
                        <a:rPr lang="en-US" sz="1200" b="0" i="0" dirty="0">
                          <a:latin typeface="Calibri Light" panose="020F0302020204030204" pitchFamily="34" charset="0"/>
                          <a:cs typeface="Calibri Light" panose="020F0302020204030204" pitchFamily="34" charset="0"/>
                        </a:rPr>
                        <a:t>Phased and emergent design &amp; implementation</a:t>
                      </a:r>
                    </a:p>
                  </a:txBody>
                  <a:tcPr>
                    <a:lnT w="38100" cap="flat" cmpd="sng" algn="ctr">
                      <a:solidFill>
                        <a:schemeClr val="bg1"/>
                      </a:solidFill>
                      <a:prstDash val="solid"/>
                      <a:round/>
                      <a:headEnd type="none" w="med" len="med"/>
                      <a:tailEnd type="none" w="med" len="med"/>
                    </a:lnT>
                    <a:solidFill>
                      <a:srgbClr val="F2E8BD"/>
                    </a:solidFill>
                  </a:tcPr>
                </a:tc>
                <a:extLst>
                  <a:ext uri="{0D108BD9-81ED-4DB2-BD59-A6C34878D82A}">
                    <a16:rowId xmlns:a16="http://schemas.microsoft.com/office/drawing/2014/main" val="269378583"/>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FRN principles</a:t>
            </a:r>
            <a:endParaRPr/>
          </a:p>
        </p:txBody>
      </p:sp>
      <p:sp>
        <p:nvSpPr>
          <p:cNvPr id="87" name="Google Shape;87;p16"/>
          <p:cNvSpPr txBox="1"/>
          <p:nvPr/>
        </p:nvSpPr>
        <p:spPr>
          <a:xfrm>
            <a:off x="4851946" y="4051871"/>
            <a:ext cx="3980354" cy="353913"/>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100" u="sng" dirty="0">
                <a:solidFill>
                  <a:schemeClr val="hlink"/>
                </a:solidFill>
                <a:hlinkClick r:id="rId3"/>
              </a:rPr>
              <a:t>GCRFS Working Groups - FRN Resources (google.com)</a:t>
            </a:r>
            <a:endParaRPr dirty="0"/>
          </a:p>
        </p:txBody>
      </p:sp>
      <p:sp>
        <p:nvSpPr>
          <p:cNvPr id="2" name="TextBox 1">
            <a:extLst>
              <a:ext uri="{FF2B5EF4-FFF2-40B4-BE49-F238E27FC236}">
                <a16:creationId xmlns:a16="http://schemas.microsoft.com/office/drawing/2014/main" id="{BC0A12E4-0071-36FF-F192-05F76600C507}"/>
              </a:ext>
            </a:extLst>
          </p:cNvPr>
          <p:cNvSpPr txBox="1"/>
          <p:nvPr/>
        </p:nvSpPr>
        <p:spPr>
          <a:xfrm>
            <a:off x="441064" y="1512777"/>
            <a:ext cx="4945585" cy="943848"/>
          </a:xfrm>
          <a:prstGeom prst="rect">
            <a:avLst/>
          </a:prstGeom>
          <a:noFill/>
        </p:spPr>
        <p:txBody>
          <a:bodyPr wrap="none" rtlCol="0">
            <a:spAutoFit/>
          </a:bodyPr>
          <a:lstStyle/>
          <a:p>
            <a:pPr>
              <a:spcAft>
                <a:spcPts val="800"/>
              </a:spcAft>
            </a:pPr>
            <a:r>
              <a:rPr lang="en-US" b="1" dirty="0">
                <a:latin typeface="Calibri" panose="020F0502020204030204" pitchFamily="34" charset="0"/>
                <a:cs typeface="Calibri" panose="020F0502020204030204" pitchFamily="34" charset="0"/>
              </a:rPr>
              <a:t>1. Diverse farmers participate in the whole research process</a:t>
            </a:r>
          </a:p>
          <a:p>
            <a:pPr marL="432000" lvl="2">
              <a:spcAft>
                <a:spcPts val="800"/>
              </a:spcAft>
            </a:pPr>
            <a:r>
              <a:rPr lang="en-US" dirty="0">
                <a:latin typeface="Calibri" panose="020F0502020204030204" pitchFamily="34" charset="0"/>
                <a:cs typeface="Calibri" panose="020F0502020204030204" pitchFamily="34" charset="0"/>
              </a:rPr>
              <a:t>1.1  Farmers co-create the research agenda.</a:t>
            </a:r>
          </a:p>
          <a:p>
            <a:pPr marL="432000" lvl="2">
              <a:spcAft>
                <a:spcPts val="800"/>
              </a:spcAft>
            </a:pPr>
            <a:r>
              <a:rPr lang="en-US" dirty="0">
                <a:latin typeface="Calibri" panose="020F0502020204030204" pitchFamily="34" charset="0"/>
                <a:cs typeface="Calibri" panose="020F0502020204030204" pitchFamily="34" charset="0"/>
              </a:rPr>
              <a:t>1.2  Farmers are engaged throughout the research process.</a:t>
            </a:r>
          </a:p>
        </p:txBody>
      </p:sp>
      <p:sp>
        <p:nvSpPr>
          <p:cNvPr id="4" name="TextBox 3">
            <a:extLst>
              <a:ext uri="{FF2B5EF4-FFF2-40B4-BE49-F238E27FC236}">
                <a16:creationId xmlns:a16="http://schemas.microsoft.com/office/drawing/2014/main" id="{7D10A732-3259-05DC-14AE-AD58E5FA949E}"/>
              </a:ext>
            </a:extLst>
          </p:cNvPr>
          <p:cNvSpPr txBox="1"/>
          <p:nvPr/>
        </p:nvSpPr>
        <p:spPr>
          <a:xfrm>
            <a:off x="441064" y="2674602"/>
            <a:ext cx="6508376" cy="1159292"/>
          </a:xfrm>
          <a:prstGeom prst="rect">
            <a:avLst/>
          </a:prstGeom>
          <a:noFill/>
        </p:spPr>
        <p:txBody>
          <a:bodyPr wrap="square" rtlCol="0">
            <a:spAutoFit/>
          </a:bodyPr>
          <a:lstStyle/>
          <a:p>
            <a:pPr>
              <a:spcAft>
                <a:spcPts val="800"/>
              </a:spcAft>
            </a:pPr>
            <a:r>
              <a:rPr lang="en-US" b="1" dirty="0">
                <a:latin typeface="Calibri" panose="020F0502020204030204" pitchFamily="34" charset="0"/>
                <a:cs typeface="Calibri" panose="020F0502020204030204" pitchFamily="34" charset="0"/>
              </a:rPr>
              <a:t>3. Networks are collaborative and facilitate learning and knowledge sharing</a:t>
            </a:r>
          </a:p>
          <a:p>
            <a:pPr marL="432000" lvl="2">
              <a:spcAft>
                <a:spcPts val="800"/>
              </a:spcAft>
            </a:pPr>
            <a:r>
              <a:rPr lang="en-US" dirty="0">
                <a:latin typeface="Calibri" panose="020F0502020204030204" pitchFamily="34" charset="0"/>
                <a:cs typeface="Calibri" panose="020F0502020204030204" pitchFamily="34" charset="0"/>
              </a:rPr>
              <a:t>3.1 Networks support learning and knowledge sharing among all members.</a:t>
            </a:r>
          </a:p>
          <a:p>
            <a:pPr marL="432000" lvl="2">
              <a:spcAft>
                <a:spcPts val="800"/>
              </a:spcAft>
            </a:pPr>
            <a:r>
              <a:rPr lang="en-US" dirty="0">
                <a:latin typeface="Calibri" panose="020F0502020204030204" pitchFamily="34" charset="0"/>
                <a:cs typeface="Calibri" panose="020F0502020204030204" pitchFamily="34" charset="0"/>
              </a:rPr>
              <a:t>3.2 Networks are made up of connections among differently positioned actors and encourage the flow of learning throughout the network.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GB"/>
              <a:t>An example from l’AMSP:</a:t>
            </a:r>
            <a:endParaRPr/>
          </a:p>
          <a:p>
            <a:pPr marL="0" lvl="0" indent="0" algn="l" rtl="0">
              <a:spcBef>
                <a:spcPts val="0"/>
              </a:spcBef>
              <a:spcAft>
                <a:spcPts val="0"/>
              </a:spcAft>
              <a:buClr>
                <a:schemeClr val="dk1"/>
              </a:buClr>
              <a:buSzPct val="39285"/>
              <a:buFont typeface="Arial"/>
              <a:buNone/>
            </a:pPr>
            <a:endParaRPr/>
          </a:p>
          <a:p>
            <a:pPr marL="0" lvl="0" indent="0" algn="l" rtl="0">
              <a:spcBef>
                <a:spcPts val="0"/>
              </a:spcBef>
              <a:spcAft>
                <a:spcPts val="0"/>
              </a:spcAft>
              <a:buNone/>
            </a:pPr>
            <a:endParaRPr/>
          </a:p>
        </p:txBody>
      </p:sp>
      <p:sp>
        <p:nvSpPr>
          <p:cNvPr id="56" name="Google Shape;56;p13"/>
          <p:cNvSpPr txBox="1"/>
          <p:nvPr/>
        </p:nvSpPr>
        <p:spPr>
          <a:xfrm>
            <a:off x="311700" y="1352200"/>
            <a:ext cx="8623200" cy="461700"/>
          </a:xfrm>
          <a:prstGeom prst="rect">
            <a:avLst/>
          </a:prstGeom>
          <a:noFill/>
          <a:ln>
            <a:noFill/>
          </a:ln>
        </p:spPr>
        <p:txBody>
          <a:bodyPr spcFirstLastPara="1" wrap="square" lIns="91425" tIns="91425" rIns="91425" bIns="91425" anchor="t" anchorCtr="0">
            <a:spAutoFit/>
          </a:bodyPr>
          <a:lstStyle/>
          <a:p>
            <a:pPr marL="1800000" lvl="0" indent="0" algn="l" rtl="0">
              <a:lnSpc>
                <a:spcPct val="115000"/>
              </a:lnSpc>
              <a:spcBef>
                <a:spcPts val="0"/>
              </a:spcBef>
              <a:spcAft>
                <a:spcPts val="1200"/>
              </a:spcAft>
              <a:buNone/>
            </a:pPr>
            <a:endParaRPr sz="1800">
              <a:solidFill>
                <a:schemeClr val="dk2"/>
              </a:solidFill>
            </a:endParaRPr>
          </a:p>
        </p:txBody>
      </p:sp>
      <p:sp>
        <p:nvSpPr>
          <p:cNvPr id="57" name="Google Shape;57;p13"/>
          <p:cNvSpPr txBox="1"/>
          <p:nvPr/>
        </p:nvSpPr>
        <p:spPr>
          <a:xfrm>
            <a:off x="543000" y="1352200"/>
            <a:ext cx="8034000" cy="276995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t>Association Minim Song Panga (AMSP) is a farmer organisation in Burkina Faso that has been involved in the CRFS since 2006.</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From working with farmers, </a:t>
            </a:r>
            <a:r>
              <a:rPr lang="en-GB" dirty="0" err="1"/>
              <a:t>l’AMSP</a:t>
            </a:r>
            <a:r>
              <a:rPr lang="en-GB" dirty="0"/>
              <a:t> now brings together leaders of farmers’ organisations and has about 5,000 members in five communes.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AMSP is a key partner in many projects and since 2019 has been lead organisation on the project </a:t>
            </a:r>
            <a:r>
              <a:rPr lang="en-GB" i="1" dirty="0"/>
              <a:t>FRN learnings at AMSP</a:t>
            </a:r>
            <a:r>
              <a:rPr lang="en-GB" dirty="0"/>
              <a:t> to learn how we can develop strong FRNs and </a:t>
            </a:r>
            <a:r>
              <a:rPr lang="en-GB" dirty="0">
                <a:solidFill>
                  <a:schemeClr val="dk1"/>
                </a:solidFill>
              </a:rPr>
              <a:t>improve how we work together</a:t>
            </a:r>
            <a:r>
              <a:rPr lang="en-GB" dirty="0"/>
              <a:t>.</a:t>
            </a:r>
            <a:endParaRPr dirty="0"/>
          </a:p>
          <a:p>
            <a:pPr marL="0" lvl="0" indent="0" algn="l" rtl="0">
              <a:spcBef>
                <a:spcPts val="0"/>
              </a:spcBef>
              <a:spcAft>
                <a:spcPts val="0"/>
              </a:spcAft>
              <a:buNone/>
            </a:pPr>
            <a:endParaRPr i="1" dirty="0"/>
          </a:p>
          <a:p>
            <a:pPr marL="0" lvl="0" indent="0" algn="l" rtl="0">
              <a:spcBef>
                <a:spcPts val="0"/>
              </a:spcBef>
              <a:spcAft>
                <a:spcPts val="0"/>
              </a:spcAft>
              <a:buNone/>
            </a:pPr>
            <a:r>
              <a:rPr lang="en-GB" i="1" dirty="0"/>
              <a:t>The following audio has been generated from the translation of a conversation in French between Lucie and Roger </a:t>
            </a:r>
            <a:r>
              <a:rPr lang="en-GB" i="1" dirty="0" err="1"/>
              <a:t>Kaboré</a:t>
            </a:r>
            <a:r>
              <a:rPr lang="en-GB" i="1" dirty="0"/>
              <a:t>, Director of </a:t>
            </a:r>
            <a:r>
              <a:rPr lang="en-GB" i="1" dirty="0" err="1"/>
              <a:t>lAMSP</a:t>
            </a:r>
            <a:endParaRPr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9"/>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L’AMSP’s experiences</a:t>
            </a:r>
            <a:endParaRPr/>
          </a:p>
        </p:txBody>
      </p:sp>
      <p:sp>
        <p:nvSpPr>
          <p:cNvPr id="112" name="Google Shape;112;p19"/>
          <p:cNvSpPr txBox="1"/>
          <p:nvPr/>
        </p:nvSpPr>
        <p:spPr>
          <a:xfrm>
            <a:off x="311700" y="1352200"/>
            <a:ext cx="8623200" cy="461700"/>
          </a:xfrm>
          <a:prstGeom prst="rect">
            <a:avLst/>
          </a:prstGeom>
          <a:noFill/>
          <a:ln>
            <a:noFill/>
          </a:ln>
        </p:spPr>
        <p:txBody>
          <a:bodyPr spcFirstLastPara="1" wrap="square" lIns="91425" tIns="91425" rIns="91425" bIns="91425" anchor="t" anchorCtr="0">
            <a:spAutoFit/>
          </a:bodyPr>
          <a:lstStyle/>
          <a:p>
            <a:pPr marL="1800000" lvl="0" indent="0" algn="l" rtl="0">
              <a:lnSpc>
                <a:spcPct val="115000"/>
              </a:lnSpc>
              <a:spcBef>
                <a:spcPts val="0"/>
              </a:spcBef>
              <a:spcAft>
                <a:spcPts val="1200"/>
              </a:spcAft>
              <a:buNone/>
            </a:pPr>
            <a:endParaRPr sz="1800">
              <a:solidFill>
                <a:schemeClr val="dk2"/>
              </a:solidFill>
            </a:endParaRPr>
          </a:p>
        </p:txBody>
      </p:sp>
      <p:sp>
        <p:nvSpPr>
          <p:cNvPr id="113" name="Google Shape;113;p19"/>
          <p:cNvSpPr txBox="1"/>
          <p:nvPr/>
        </p:nvSpPr>
        <p:spPr>
          <a:xfrm>
            <a:off x="534836" y="1221572"/>
            <a:ext cx="7768243" cy="3385512"/>
          </a:xfrm>
          <a:prstGeom prst="rect">
            <a:avLst/>
          </a:prstGeom>
          <a:solidFill>
            <a:schemeClr val="lt1">
              <a:alpha val="91936"/>
            </a:scheme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dirty="0"/>
              <a:t>1) Understand the farmers and the researchers:</a:t>
            </a:r>
            <a:endParaRPr sz="1300" dirty="0"/>
          </a:p>
          <a:p>
            <a:pPr marL="457200" lvl="0" indent="-317500" algn="l" rtl="0">
              <a:spcBef>
                <a:spcPts val="0"/>
              </a:spcBef>
              <a:spcAft>
                <a:spcPts val="0"/>
              </a:spcAft>
              <a:buSzPts val="1400"/>
              <a:buChar char="-"/>
            </a:pPr>
            <a:r>
              <a:rPr lang="en-GB" sz="1300" dirty="0"/>
              <a:t>Their strengths and weaknesses</a:t>
            </a:r>
            <a:endParaRPr sz="1300" dirty="0"/>
          </a:p>
          <a:p>
            <a:pPr marL="457200" lvl="0" indent="-317500" algn="l" rtl="0">
              <a:spcBef>
                <a:spcPts val="0"/>
              </a:spcBef>
              <a:spcAft>
                <a:spcPts val="0"/>
              </a:spcAft>
              <a:buSzPts val="1400"/>
              <a:buChar char="-"/>
            </a:pPr>
            <a:r>
              <a:rPr lang="en-GB" sz="1300" dirty="0"/>
              <a:t>Their motivations</a:t>
            </a:r>
            <a:endParaRPr sz="1300" dirty="0"/>
          </a:p>
          <a:p>
            <a:pPr marL="457200" lvl="0" indent="-317500" algn="l" rtl="0">
              <a:spcBef>
                <a:spcPts val="0"/>
              </a:spcBef>
              <a:spcAft>
                <a:spcPts val="0"/>
              </a:spcAft>
              <a:buSzPts val="1400"/>
              <a:buChar char="-"/>
            </a:pPr>
            <a:r>
              <a:rPr lang="en-GB" sz="1300" dirty="0"/>
              <a:t>What structures they work within</a:t>
            </a:r>
            <a:endParaRPr sz="1300" dirty="0"/>
          </a:p>
          <a:p>
            <a:pPr marL="0" lvl="0" indent="0" algn="l" rtl="0">
              <a:spcBef>
                <a:spcPts val="0"/>
              </a:spcBef>
              <a:spcAft>
                <a:spcPts val="0"/>
              </a:spcAft>
              <a:buNone/>
            </a:pPr>
            <a:endParaRPr sz="1300" dirty="0"/>
          </a:p>
          <a:p>
            <a:pPr marL="0" lvl="0" indent="0" algn="l" rtl="0">
              <a:spcBef>
                <a:spcPts val="0"/>
              </a:spcBef>
              <a:spcAft>
                <a:spcPts val="0"/>
              </a:spcAft>
              <a:buNone/>
            </a:pPr>
            <a:r>
              <a:rPr lang="en-GB" sz="1300" dirty="0"/>
              <a:t>2) Bring people together:</a:t>
            </a:r>
            <a:endParaRPr sz="1300" dirty="0"/>
          </a:p>
          <a:p>
            <a:pPr marL="457200" lvl="0" indent="-317500" algn="l" rtl="0">
              <a:spcBef>
                <a:spcPts val="0"/>
              </a:spcBef>
              <a:spcAft>
                <a:spcPts val="0"/>
              </a:spcAft>
              <a:buSzPts val="1400"/>
              <a:buChar char="-"/>
            </a:pPr>
            <a:r>
              <a:rPr lang="en-GB" sz="1300" dirty="0"/>
              <a:t>Go at their pace</a:t>
            </a:r>
            <a:endParaRPr sz="1300" dirty="0"/>
          </a:p>
          <a:p>
            <a:pPr marL="457200" lvl="0" indent="-317500" algn="l" rtl="0">
              <a:spcBef>
                <a:spcPts val="0"/>
              </a:spcBef>
              <a:spcAft>
                <a:spcPts val="0"/>
              </a:spcAft>
              <a:buSzPts val="1400"/>
              <a:buChar char="-"/>
            </a:pPr>
            <a:r>
              <a:rPr lang="en-GB" sz="1300" dirty="0"/>
              <a:t>Identify the right people for the job</a:t>
            </a:r>
            <a:endParaRPr sz="1300" dirty="0"/>
          </a:p>
          <a:p>
            <a:pPr marL="457200" lvl="0" indent="-317500" algn="l" rtl="0">
              <a:spcBef>
                <a:spcPts val="0"/>
              </a:spcBef>
              <a:spcAft>
                <a:spcPts val="0"/>
              </a:spcAft>
              <a:buSzPts val="1400"/>
              <a:buChar char="-"/>
            </a:pPr>
            <a:r>
              <a:rPr lang="en-GB" sz="1300" dirty="0"/>
              <a:t>Share learnings from both sides</a:t>
            </a:r>
            <a:endParaRPr sz="1300" dirty="0"/>
          </a:p>
          <a:p>
            <a:pPr marL="0" lvl="0" indent="0" algn="l" rtl="0">
              <a:spcBef>
                <a:spcPts val="0"/>
              </a:spcBef>
              <a:spcAft>
                <a:spcPts val="0"/>
              </a:spcAft>
              <a:buNone/>
            </a:pPr>
            <a:endParaRPr sz="1300" dirty="0"/>
          </a:p>
          <a:p>
            <a:pPr marL="0" lvl="0" indent="0" algn="l" rtl="0">
              <a:spcBef>
                <a:spcPts val="0"/>
              </a:spcBef>
              <a:spcAft>
                <a:spcPts val="0"/>
              </a:spcAft>
              <a:buNone/>
            </a:pPr>
            <a:r>
              <a:rPr lang="en-GB" sz="1300" dirty="0"/>
              <a:t>3) Scaling up:</a:t>
            </a:r>
            <a:endParaRPr sz="1300" dirty="0"/>
          </a:p>
          <a:p>
            <a:pPr marL="457200" lvl="0" indent="-317500" algn="l" rtl="0">
              <a:spcBef>
                <a:spcPts val="0"/>
              </a:spcBef>
              <a:spcAft>
                <a:spcPts val="0"/>
              </a:spcAft>
              <a:buSzPts val="1400"/>
              <a:buChar char="-"/>
            </a:pPr>
            <a:r>
              <a:rPr lang="en-GB" sz="1300" dirty="0"/>
              <a:t>Then: one central mediator</a:t>
            </a:r>
            <a:endParaRPr sz="1300" dirty="0"/>
          </a:p>
          <a:p>
            <a:pPr marL="457200" lvl="0" indent="-317500" algn="l" rtl="0">
              <a:spcBef>
                <a:spcPts val="0"/>
              </a:spcBef>
              <a:spcAft>
                <a:spcPts val="0"/>
              </a:spcAft>
              <a:buSzPts val="1400"/>
              <a:buChar char="-"/>
            </a:pPr>
            <a:r>
              <a:rPr lang="en-GB" sz="1300" dirty="0"/>
              <a:t>Now: one mediator to bring the researchers together</a:t>
            </a:r>
            <a:endParaRPr sz="1300" dirty="0"/>
          </a:p>
          <a:p>
            <a:pPr marL="914400" lvl="0" indent="0" algn="l" rtl="0">
              <a:spcBef>
                <a:spcPts val="0"/>
              </a:spcBef>
              <a:spcAft>
                <a:spcPts val="0"/>
              </a:spcAft>
              <a:buNone/>
            </a:pPr>
            <a:r>
              <a:rPr lang="en-GB" sz="1300" dirty="0"/>
              <a:t>Farmer facilitators/mediators to bring farmer groups together</a:t>
            </a:r>
            <a:endParaRPr sz="1300" dirty="0"/>
          </a:p>
          <a:p>
            <a:pPr marL="914400" lvl="0" indent="0" algn="l" rtl="0">
              <a:spcBef>
                <a:spcPts val="0"/>
              </a:spcBef>
              <a:spcAft>
                <a:spcPts val="0"/>
              </a:spcAft>
              <a:buNone/>
            </a:pPr>
            <a:r>
              <a:rPr lang="en-GB" sz="1300" dirty="0"/>
              <a:t>Several facilitators/mediators within </a:t>
            </a:r>
            <a:r>
              <a:rPr lang="en-GB" sz="1300" dirty="0" err="1"/>
              <a:t>l’AMSP</a:t>
            </a:r>
            <a:r>
              <a:rPr lang="en-GB" sz="1300" dirty="0"/>
              <a:t>: AMSP can be considered a mediating organisation in and of itself</a:t>
            </a:r>
            <a:endParaRPr sz="13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0"/>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L’AMSP’s experiences</a:t>
            </a:r>
            <a:endParaRPr/>
          </a:p>
        </p:txBody>
      </p:sp>
      <p:sp>
        <p:nvSpPr>
          <p:cNvPr id="120" name="Google Shape;120;p20"/>
          <p:cNvSpPr txBox="1"/>
          <p:nvPr/>
        </p:nvSpPr>
        <p:spPr>
          <a:xfrm>
            <a:off x="311700" y="1352200"/>
            <a:ext cx="8623200" cy="461700"/>
          </a:xfrm>
          <a:prstGeom prst="rect">
            <a:avLst/>
          </a:prstGeom>
          <a:noFill/>
          <a:ln>
            <a:noFill/>
          </a:ln>
        </p:spPr>
        <p:txBody>
          <a:bodyPr spcFirstLastPara="1" wrap="square" lIns="91425" tIns="91425" rIns="91425" bIns="91425" anchor="t" anchorCtr="0">
            <a:spAutoFit/>
          </a:bodyPr>
          <a:lstStyle/>
          <a:p>
            <a:pPr marL="1800000" lvl="0" indent="0" algn="l" rtl="0">
              <a:lnSpc>
                <a:spcPct val="115000"/>
              </a:lnSpc>
              <a:spcBef>
                <a:spcPts val="0"/>
              </a:spcBef>
              <a:spcAft>
                <a:spcPts val="1200"/>
              </a:spcAft>
              <a:buNone/>
            </a:pPr>
            <a:endParaRPr sz="1800">
              <a:solidFill>
                <a:schemeClr val="dk2"/>
              </a:solidFill>
            </a:endParaRPr>
          </a:p>
        </p:txBody>
      </p:sp>
      <p:sp>
        <p:nvSpPr>
          <p:cNvPr id="121" name="Google Shape;121;p20"/>
          <p:cNvSpPr txBox="1"/>
          <p:nvPr/>
        </p:nvSpPr>
        <p:spPr>
          <a:xfrm>
            <a:off x="543000" y="1236290"/>
            <a:ext cx="8289300" cy="32008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t>For example,</a:t>
            </a:r>
          </a:p>
          <a:p>
            <a:pPr marL="0" lvl="0" indent="0" algn="l" rtl="0">
              <a:spcBef>
                <a:spcPts val="0"/>
              </a:spcBef>
              <a:spcAft>
                <a:spcPts val="0"/>
              </a:spcAft>
              <a:buNone/>
            </a:pPr>
            <a:r>
              <a:rPr lang="en-GB" dirty="0"/>
              <a:t>Though they’re involved in Research and Development as an organisation, they initially did a lot of research.</a:t>
            </a:r>
          </a:p>
          <a:p>
            <a:pPr marL="0" lvl="0" indent="0" algn="l" rtl="0">
              <a:spcBef>
                <a:spcPts val="0"/>
              </a:spcBef>
              <a:spcAft>
                <a:spcPts val="0"/>
              </a:spcAft>
              <a:buNone/>
            </a:pPr>
            <a:r>
              <a:rPr lang="en-GB" dirty="0"/>
              <a:t>	On crop varieties;</a:t>
            </a:r>
          </a:p>
          <a:p>
            <a:pPr marL="0" lvl="0" indent="457200" algn="l" rtl="0">
              <a:spcBef>
                <a:spcPts val="0"/>
              </a:spcBef>
              <a:spcAft>
                <a:spcPts val="0"/>
              </a:spcAft>
              <a:buNone/>
            </a:pPr>
            <a:r>
              <a:rPr lang="en-GB" dirty="0"/>
              <a:t>	Then on agriculture more broadly.</a:t>
            </a:r>
          </a:p>
          <a:p>
            <a:pPr marL="0" lvl="0" indent="457200" algn="l" rtl="0">
              <a:spcBef>
                <a:spcPts val="0"/>
              </a:spcBef>
              <a:spcAft>
                <a:spcPts val="0"/>
              </a:spcAft>
              <a:buNone/>
            </a:pPr>
            <a:endParaRPr lang="en-GB" dirty="0"/>
          </a:p>
          <a:p>
            <a:pPr marL="0" lvl="0" indent="0" algn="l" rtl="0">
              <a:spcBef>
                <a:spcPts val="0"/>
              </a:spcBef>
              <a:spcAft>
                <a:spcPts val="0"/>
              </a:spcAft>
              <a:buNone/>
            </a:pPr>
            <a:r>
              <a:rPr lang="en-GB" dirty="0"/>
              <a:t>After farmers highlighted their interest in the development side too, this is now also a priority for them.</a:t>
            </a:r>
          </a:p>
          <a:p>
            <a:pPr marL="0" lvl="0" indent="0" algn="l" rtl="0">
              <a:spcBef>
                <a:spcPts val="0"/>
              </a:spcBef>
              <a:spcAft>
                <a:spcPts val="0"/>
              </a:spcAft>
              <a:buNone/>
            </a:pPr>
            <a:r>
              <a:rPr lang="en-GB" dirty="0"/>
              <a:t>	How can they scale up and support more farmers?</a:t>
            </a:r>
          </a:p>
          <a:p>
            <a:pPr marL="0" lvl="0" indent="0" algn="l" rtl="0">
              <a:spcBef>
                <a:spcPts val="0"/>
              </a:spcBef>
              <a:spcAft>
                <a:spcPts val="0"/>
              </a:spcAft>
              <a:buNone/>
            </a:pPr>
            <a:r>
              <a:rPr lang="en-GB" dirty="0"/>
              <a:t>	How can they encourage support from national bodies?</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A call to arms: within the CRFS, in our latest CoP meeting, someone identified two needs: </a:t>
            </a:r>
          </a:p>
          <a:p>
            <a:pPr marL="914400" lvl="0" indent="-317500" algn="l" rtl="0">
              <a:spcBef>
                <a:spcPts val="0"/>
              </a:spcBef>
              <a:spcAft>
                <a:spcPts val="0"/>
              </a:spcAft>
              <a:buSzPts val="1400"/>
              <a:buAutoNum type="arabicParenR"/>
            </a:pPr>
            <a:r>
              <a:rPr lang="en-GB" b="1" dirty="0"/>
              <a:t>For projects to share their results</a:t>
            </a:r>
          </a:p>
          <a:p>
            <a:pPr marL="914400" lvl="0" indent="-317500" algn="l" rtl="0">
              <a:spcBef>
                <a:spcPts val="0"/>
              </a:spcBef>
              <a:spcAft>
                <a:spcPts val="0"/>
              </a:spcAft>
              <a:buSzPts val="1400"/>
              <a:buAutoNum type="arabicParenR"/>
            </a:pPr>
            <a:r>
              <a:rPr lang="en-GB" b="1" dirty="0"/>
              <a:t>To share their skills and knowledge.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2"/>
          <p:cNvSpPr/>
          <p:nvPr/>
        </p:nvSpPr>
        <p:spPr>
          <a:xfrm>
            <a:off x="0" y="1743624"/>
            <a:ext cx="9144000" cy="572700"/>
          </a:xfrm>
          <a:prstGeom prst="rect">
            <a:avLst/>
          </a:pr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2"/>
          <p:cNvSpPr/>
          <p:nvPr/>
        </p:nvSpPr>
        <p:spPr>
          <a:xfrm>
            <a:off x="0" y="1059200"/>
            <a:ext cx="9144000" cy="712800"/>
          </a:xfrm>
          <a:prstGeom prst="rect">
            <a:avLst/>
          </a:pr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2"/>
          <p:cNvSpPr/>
          <p:nvPr/>
        </p:nvSpPr>
        <p:spPr>
          <a:xfrm>
            <a:off x="0" y="0"/>
            <a:ext cx="9144000"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Anthropology and collaboration</a:t>
            </a:r>
            <a:endParaRPr dirty="0"/>
          </a:p>
        </p:txBody>
      </p:sp>
      <p:sp>
        <p:nvSpPr>
          <p:cNvPr id="146" name="Google Shape;146;p22"/>
          <p:cNvSpPr txBox="1"/>
          <p:nvPr/>
        </p:nvSpPr>
        <p:spPr>
          <a:xfrm>
            <a:off x="2614107" y="2667387"/>
            <a:ext cx="6385468" cy="1637100"/>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SzPts val="852"/>
              <a:buNone/>
            </a:pPr>
            <a:r>
              <a:rPr lang="en-GB" sz="2036" dirty="0"/>
              <a:t>A method for u</a:t>
            </a:r>
            <a:r>
              <a:rPr lang="en-GB" sz="2036" dirty="0">
                <a:solidFill>
                  <a:srgbClr val="000000"/>
                </a:solidFill>
              </a:rPr>
              <a:t>nderstanding the other, guided by:</a:t>
            </a:r>
            <a:endParaRPr sz="2036" dirty="0">
              <a:solidFill>
                <a:srgbClr val="000000"/>
              </a:solidFill>
            </a:endParaRPr>
          </a:p>
          <a:p>
            <a:pPr marL="0" lvl="0" indent="0" algn="l" rtl="0">
              <a:lnSpc>
                <a:spcPct val="95000"/>
              </a:lnSpc>
              <a:spcBef>
                <a:spcPts val="0"/>
              </a:spcBef>
              <a:spcAft>
                <a:spcPts val="0"/>
              </a:spcAft>
              <a:buSzPts val="852"/>
              <a:buNone/>
            </a:pPr>
            <a:endParaRPr sz="2036" dirty="0"/>
          </a:p>
          <a:p>
            <a:pPr marL="457200" lvl="0" indent="-329882" algn="l" rtl="0">
              <a:lnSpc>
                <a:spcPct val="95000"/>
              </a:lnSpc>
              <a:spcBef>
                <a:spcPts val="0"/>
              </a:spcBef>
              <a:spcAft>
                <a:spcPts val="0"/>
              </a:spcAft>
              <a:buClr>
                <a:srgbClr val="000000"/>
              </a:buClr>
              <a:buSzPts val="1595"/>
              <a:buAutoNum type="arabicPeriod"/>
            </a:pPr>
            <a:r>
              <a:rPr lang="en-GB" sz="1595" dirty="0">
                <a:solidFill>
                  <a:srgbClr val="000000"/>
                </a:solidFill>
              </a:rPr>
              <a:t>others don’t necessarily think like you</a:t>
            </a:r>
            <a:endParaRPr sz="1595" dirty="0">
              <a:solidFill>
                <a:srgbClr val="000000"/>
              </a:solidFill>
            </a:endParaRPr>
          </a:p>
          <a:p>
            <a:pPr marL="457200" lvl="0" indent="-329882" algn="l" rtl="0">
              <a:lnSpc>
                <a:spcPct val="95000"/>
              </a:lnSpc>
              <a:spcBef>
                <a:spcPts val="0"/>
              </a:spcBef>
              <a:spcAft>
                <a:spcPts val="0"/>
              </a:spcAft>
              <a:buClr>
                <a:srgbClr val="000000"/>
              </a:buClr>
              <a:buSzPts val="1595"/>
              <a:buAutoNum type="arabicPeriod"/>
            </a:pPr>
            <a:r>
              <a:rPr lang="en-GB" sz="1595" dirty="0">
                <a:solidFill>
                  <a:srgbClr val="000000"/>
                </a:solidFill>
              </a:rPr>
              <a:t>there is always a logical reason behind what people do or think</a:t>
            </a:r>
            <a:endParaRPr sz="1595" dirty="0">
              <a:solidFill>
                <a:srgbClr val="000000"/>
              </a:solidFill>
            </a:endParaRPr>
          </a:p>
          <a:p>
            <a:pPr marL="457200" lvl="0" indent="-329882" algn="l" rtl="0">
              <a:lnSpc>
                <a:spcPct val="95000"/>
              </a:lnSpc>
              <a:spcBef>
                <a:spcPts val="0"/>
              </a:spcBef>
              <a:spcAft>
                <a:spcPts val="0"/>
              </a:spcAft>
              <a:buClr>
                <a:srgbClr val="000000"/>
              </a:buClr>
              <a:buSzPts val="1595"/>
              <a:buAutoNum type="arabicPeriod"/>
            </a:pPr>
            <a:r>
              <a:rPr lang="en-GB" sz="1595" dirty="0">
                <a:solidFill>
                  <a:srgbClr val="000000"/>
                </a:solidFill>
              </a:rPr>
              <a:t>don’t judge: </a:t>
            </a:r>
            <a:r>
              <a:rPr lang="en-GB" sz="1595" dirty="0"/>
              <a:t>difference doesn’t mean better or worse</a:t>
            </a:r>
            <a:endParaRPr sz="1595" dirty="0">
              <a:solidFill>
                <a:srgbClr val="000000"/>
              </a:solidFill>
            </a:endParaRPr>
          </a:p>
        </p:txBody>
      </p:sp>
      <p:sp>
        <p:nvSpPr>
          <p:cNvPr id="147" name="Google Shape;147;p22"/>
          <p:cNvSpPr txBox="1"/>
          <p:nvPr/>
        </p:nvSpPr>
        <p:spPr>
          <a:xfrm>
            <a:off x="132550" y="2742687"/>
            <a:ext cx="2336400" cy="1406700"/>
          </a:xfrm>
          <a:prstGeom prst="rect">
            <a:avLst/>
          </a:prstGeom>
          <a:solidFill>
            <a:srgbClr val="6AA84F"/>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800"/>
          </a:p>
          <a:p>
            <a:pPr marL="0" lvl="0" indent="0" algn="ctr" rtl="0">
              <a:lnSpc>
                <a:spcPct val="115000"/>
              </a:lnSpc>
              <a:spcBef>
                <a:spcPts val="1200"/>
              </a:spcBef>
              <a:spcAft>
                <a:spcPts val="0"/>
              </a:spcAft>
              <a:buNone/>
            </a:pPr>
            <a:r>
              <a:rPr lang="en-GB" sz="1800">
                <a:solidFill>
                  <a:srgbClr val="000000"/>
                </a:solidFill>
              </a:rPr>
              <a:t>Cultural relativism</a:t>
            </a:r>
            <a:endParaRPr sz="1800">
              <a:solidFill>
                <a:srgbClr val="000000"/>
              </a:solidFill>
            </a:endParaRPr>
          </a:p>
          <a:p>
            <a:pPr marL="0" lvl="0" indent="0" algn="l" rtl="0">
              <a:lnSpc>
                <a:spcPct val="115000"/>
              </a:lnSpc>
              <a:spcBef>
                <a:spcPts val="1200"/>
              </a:spcBef>
              <a:spcAft>
                <a:spcPts val="1200"/>
              </a:spcAft>
              <a:buNone/>
            </a:pPr>
            <a:r>
              <a:rPr lang="en-GB" sz="1800">
                <a:solidFill>
                  <a:srgbClr val="000000"/>
                </a:solidFill>
              </a:rPr>
              <a:t> </a:t>
            </a:r>
            <a:endParaRPr/>
          </a:p>
        </p:txBody>
      </p:sp>
      <p:sp>
        <p:nvSpPr>
          <p:cNvPr id="148" name="Google Shape;148;p22"/>
          <p:cNvSpPr txBox="1">
            <a:spLocks noGrp="1"/>
          </p:cNvSpPr>
          <p:nvPr>
            <p:ph type="title"/>
          </p:nvPr>
        </p:nvSpPr>
        <p:spPr>
          <a:xfrm>
            <a:off x="2029375" y="1736275"/>
            <a:ext cx="6970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Or: Should collaborations be equal?</a:t>
            </a:r>
            <a:endParaRPr/>
          </a:p>
        </p:txBody>
      </p:sp>
      <p:sp>
        <p:nvSpPr>
          <p:cNvPr id="149" name="Google Shape;149;p22"/>
          <p:cNvSpPr txBox="1">
            <a:spLocks noGrp="1"/>
          </p:cNvSpPr>
          <p:nvPr>
            <p:ph type="title"/>
          </p:nvPr>
        </p:nvSpPr>
        <p:spPr>
          <a:xfrm>
            <a:off x="1014750" y="1124863"/>
            <a:ext cx="7114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Or: Can collaborations be equal?</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6" name="Google Shape;156;p23"/>
          <p:cNvPicPr preferRelativeResize="0"/>
          <p:nvPr/>
        </p:nvPicPr>
        <p:blipFill rotWithShape="1">
          <a:blip r:embed="rId3">
            <a:alphaModFix/>
          </a:blip>
          <a:srcRect b="20868"/>
          <a:stretch/>
        </p:blipFill>
        <p:spPr>
          <a:xfrm>
            <a:off x="-12303" y="742392"/>
            <a:ext cx="6033903" cy="4412125"/>
          </a:xfrm>
          <a:prstGeom prst="rect">
            <a:avLst/>
          </a:prstGeom>
          <a:noFill/>
          <a:ln>
            <a:noFill/>
          </a:ln>
        </p:spPr>
      </p:pic>
      <p:sp>
        <p:nvSpPr>
          <p:cNvPr id="157" name="Google Shape;157;p23"/>
          <p:cNvSpPr/>
          <p:nvPr/>
        </p:nvSpPr>
        <p:spPr>
          <a:xfrm>
            <a:off x="0" y="0"/>
            <a:ext cx="9156303" cy="10788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3"/>
          <p:cNvSpPr txBox="1">
            <a:spLocks noGrp="1"/>
          </p:cNvSpPr>
          <p:nvPr>
            <p:ph type="title"/>
          </p:nvPr>
        </p:nvSpPr>
        <p:spPr>
          <a:xfrm>
            <a:off x="311700" y="446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A methodology - problem solving</a:t>
            </a:r>
            <a:endParaRPr dirty="0"/>
          </a:p>
        </p:txBody>
      </p:sp>
      <p:sp>
        <p:nvSpPr>
          <p:cNvPr id="159" name="Google Shape;159;p23"/>
          <p:cNvSpPr txBox="1"/>
          <p:nvPr/>
        </p:nvSpPr>
        <p:spPr>
          <a:xfrm>
            <a:off x="6333300" y="1931524"/>
            <a:ext cx="2656463" cy="2033860"/>
          </a:xfrm>
          <a:prstGeom prst="rect">
            <a:avLst/>
          </a:prstGeom>
          <a:solidFill>
            <a:schemeClr val="lt1"/>
          </a:solidFill>
          <a:ln>
            <a:noFill/>
          </a:ln>
        </p:spPr>
        <p:txBody>
          <a:bodyPr spcFirstLastPara="1" wrap="square" lIns="91425" tIns="91425" rIns="91425" bIns="91425" anchor="t" anchorCtr="0">
            <a:spAutoFit/>
          </a:bodyPr>
          <a:lstStyle/>
          <a:p>
            <a:pPr>
              <a:lnSpc>
                <a:spcPct val="115000"/>
              </a:lnSpc>
              <a:spcBef>
                <a:spcPts val="1000"/>
              </a:spcBef>
              <a:buClr>
                <a:schemeClr val="dk1"/>
              </a:buClr>
              <a:buSzPts val="1800"/>
            </a:pPr>
            <a:r>
              <a:rPr lang="en-GB" sz="1800" b="1" dirty="0"/>
              <a:t>1. Things aren’t what they seem:</a:t>
            </a:r>
          </a:p>
          <a:p>
            <a:pPr marL="179999" lvl="0" indent="-204299" algn="l" rtl="0">
              <a:lnSpc>
                <a:spcPct val="115000"/>
              </a:lnSpc>
              <a:spcBef>
                <a:spcPts val="1000"/>
              </a:spcBef>
              <a:spcAft>
                <a:spcPts val="0"/>
              </a:spcAft>
              <a:buClr>
                <a:schemeClr val="dk1"/>
              </a:buClr>
              <a:buSzPts val="1800"/>
              <a:buChar char="●"/>
            </a:pPr>
            <a:r>
              <a:rPr lang="en-GB" sz="1800" dirty="0">
                <a:solidFill>
                  <a:schemeClr val="dk1"/>
                </a:solidFill>
              </a:rPr>
              <a:t>Question everything</a:t>
            </a:r>
            <a:endParaRPr sz="1800" dirty="0">
              <a:solidFill>
                <a:schemeClr val="dk1"/>
              </a:solidFill>
            </a:endParaRPr>
          </a:p>
          <a:p>
            <a:pPr marL="179999" lvl="0" indent="-204299" algn="l" rtl="0">
              <a:lnSpc>
                <a:spcPct val="115000"/>
              </a:lnSpc>
              <a:spcBef>
                <a:spcPts val="0"/>
              </a:spcBef>
              <a:spcAft>
                <a:spcPts val="0"/>
              </a:spcAft>
              <a:buClr>
                <a:schemeClr val="dk1"/>
              </a:buClr>
              <a:buSzPts val="1800"/>
              <a:buChar char="●"/>
            </a:pPr>
            <a:r>
              <a:rPr lang="en-GB" sz="1800" dirty="0">
                <a:solidFill>
                  <a:schemeClr val="dk1"/>
                </a:solidFill>
              </a:rPr>
              <a:t>Take nothing for granted</a:t>
            </a:r>
            <a:endParaRPr sz="1700" dirty="0">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492</TotalTime>
  <Words>1521</Words>
  <Application>Microsoft Macintosh PowerPoint</Application>
  <PresentationFormat>On-screen Show (16:9)</PresentationFormat>
  <Paragraphs>165</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Open Sans</vt:lpstr>
      <vt:lpstr>Calibri</vt:lpstr>
      <vt:lpstr>Merriweather</vt:lpstr>
      <vt:lpstr>Calibri Light</vt:lpstr>
      <vt:lpstr>Arial</vt:lpstr>
      <vt:lpstr>Simple Light</vt:lpstr>
      <vt:lpstr>Collaboration in Research</vt:lpstr>
      <vt:lpstr>Why collaboration?</vt:lpstr>
      <vt:lpstr>CRFS (the new CCRP) principles</vt:lpstr>
      <vt:lpstr>FRN principles</vt:lpstr>
      <vt:lpstr>An example from l’AMSP:  </vt:lpstr>
      <vt:lpstr>L’AMSP’s experiences</vt:lpstr>
      <vt:lpstr>L’AMSP’s experiences</vt:lpstr>
      <vt:lpstr>Anthropology and collaboration</vt:lpstr>
      <vt:lpstr>A methodology - problem solving</vt:lpstr>
      <vt:lpstr>A methodology - problem solving</vt:lpstr>
      <vt:lpstr>A methodology - problem solving</vt:lpstr>
      <vt:lpstr>In/equalities in collaborations (1)</vt:lpstr>
      <vt:lpstr>In/equalities in collaborations (2)</vt:lpstr>
      <vt:lpstr>Building (and maintaining) bridges</vt:lpstr>
      <vt:lpstr>Your experiences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Collaboration in Research</dc:title>
  <cp:lastModifiedBy>Emily Nevitt</cp:lastModifiedBy>
  <cp:revision>11</cp:revision>
  <dcterms:modified xsi:type="dcterms:W3CDTF">2023-06-26T16:57:12Z</dcterms:modified>
</cp:coreProperties>
</file>